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</p:sldIdLst>
  <p:sldSz cy="5143500" cx="9144000"/>
  <p:notesSz cx="6858000" cy="9144000"/>
  <p:embeddedFontLst>
    <p:embeddedFont>
      <p:font typeface="Robot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F470EA-CA17-41F5-A8CD-013424BA75BA}">
  <a:tblStyle styleId="{B4F470EA-CA17-41F5-A8CD-013424BA7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3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2.xml"/><Relationship Id="rId85" Type="http://schemas.openxmlformats.org/officeDocument/2006/relationships/font" Target="fonts/Roboto-italic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4c44ee965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4c44ee965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c44ee965_0_15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c44ee965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c44ee965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c44ee965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c44ee965_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4c44ee965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P(M|x_1, x_2) = f(x_1, x_2) =    \frac{1}{1+e^{(a x_1 + b x_2 + c)}}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4c44ee965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4c44ee965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P(M|x_1, x_2) = f(x_1, x_2) =    \frac{1}{1+e^{(a x_1 + b x_2 + c)}}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4c44ee965_0_15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4c44ee965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4c44ee965_0_15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4c44ee965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c44ee965_0_15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c44ee965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c44ee965_1_2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4c44ee965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4c44ee965_1_3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4c44ee965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4c44ee965_1_3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4c44ee965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c44ee965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c44ee965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4c44ee965_1_3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4c44ee965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4c44ee965_1_3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4c44ee965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c44ee965_1_3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c44ee965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c44ee965_1_38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e4c44ee965_1_38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c44ee965_1_38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e4c44ee965_1_38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4c44ee965_1_39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e4c44ee965_1_39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4c44ee965_1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4c44ee965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4c44ee965_1_4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4c44ee965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4c44ee965_1_4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4c44ee965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4c44ee965_1_454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e4c44ee965_1_454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c44ee96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c44ee96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4c44ee965_1_12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4c44ee965_1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4c44ee965_1_123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4c44ee965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4c44ee965_0_15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4c44ee965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c44ee965_0_15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c44ee965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e4c44ee965_0_16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e4c44ee965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4c44ee965_0_168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e4c44ee965_0_168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4c44ee965_0_169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e4c44ee965_0_169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4c44ee965_1_6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4c44ee965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e4c44ee965_0_17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e4c44ee965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\nabla_w J = \left[ \frac{\partial J}{\partial w_2}, \frac{\partial J}{\partial w_2} \right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(w_1+ 2w_2 - 3)^2}{\partial w_1} = \frac{\partial (a)^2} {\partial a} \, \frac{\partial (b-3)}{\partial b} \, \frac{\partial (c + 2w_2)}{\partial c}  \, \frac{\partial (1 * w_1)}{\partial w_1}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(w_1+ 2w_2 - 3)^2}{\partial w_2} = \frac{\partial (a)^2} {\partial a} \, \frac{\partial (b-3)}{\partial b} \, \frac{\partial (w_1 + c)}{\partial c}  \, \frac{\partial (2 * w_2)}{\partial w_2}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4c44ee965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4c44ee965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\nabla W = \left[ \frac{\partial J}{\partial w_2}, \frac{\partial J}{\partial w_2} \right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(1w_1+ 2w_2 - 3)^2}{\partial w_1} = \frac{\partial (a)^2} {\partial a} \, \frac{\partial (b-3)}{\partial b} \, \frac{\partial (c + 2w_2)}{\partial c}  \, \frac{\partial (1 * w_1)}{\partial w_1}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(1w_1+ 2w_2 - 3)^2}{\partial w_2} = \frac{\partial (a)^2} {\partial a} \, \frac{\partial (b-3)}{\partial b} \, \frac{\partial (1w_1 + c)}{\partial c}  \, \frac{\partial (2 * w_2)}{\partial w_2}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c44ee965_0_19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c44ee965_0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4c44ee965_0_17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4c44ee965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4c44ee965_0_17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4c44ee965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4c44ee965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4c44ee965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4c44ee965_0_18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e4c44ee965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4c44ee965_1_9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4c44ee965_1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4c44ee965_1_94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e4c44ee965_1_94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4c44ee965_1_9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e4c44ee965_1_9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4c44ee965_1_95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4c44ee965_1_95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4c44ee965_1_9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4c44ee965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4c44ee965_1_979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e4c44ee965_1_979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c44ee965_0_14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c44ee965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e4c44ee965_1_1328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e4c44ee965_1_1328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4c44ee965_1_134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e4c44ee965_1_134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e4c44ee965_1_13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e4c44ee965_1_13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e4c44ee965_1_1365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e4c44ee965_1_1365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4c44ee965_1_13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4c44ee965_1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4c44ee965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4c44ee965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4c44ee965_1_145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e4c44ee965_1_145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4c44ee965_1_10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4c44ee965_1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e4c44ee965_1_151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e4c44ee965_1_151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e4c44ee965_1_1013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e4c44ee965_1_1013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c44ee965_0_14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4c44ee965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4c44ee965_1_1019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e4c44ee965_1_1019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4c44ee965_1_102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e4c44ee965_1_102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4c44ee965_1_10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4c44ee965_1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4c44ee965_1_10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4c44ee965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4c44ee965_1_15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4c44ee965_1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e4c44ee965_1_15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e4c44ee965_1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J(D,\theta)= \left( \sum_D  loss(f_\theta(x_i), y_i)\right) + \lambda||\theta||^2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e4c44ee965_1_10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e4c44ee965_1_10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4c44ee965_1_10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4c44ee965_1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e4c44ee965_1_16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e4c44ee965_1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4c44ee965_1_106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e4c44ee965_1_106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4c44ee965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4c44ee965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4c44ee965_1_1074:notes"/>
          <p:cNvSpPr/>
          <p:nvPr>
            <p:ph idx="2" type="sldImg"/>
          </p:nvPr>
        </p:nvSpPr>
        <p:spPr>
          <a:xfrm>
            <a:off x="255301" y="882925"/>
            <a:ext cx="4084800" cy="44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e4c44ee965_1_1074:notes"/>
          <p:cNvSpPr txBox="1"/>
          <p:nvPr>
            <p:ph idx="1" type="body"/>
          </p:nvPr>
        </p:nvSpPr>
        <p:spPr>
          <a:xfrm>
            <a:off x="459541" y="5591861"/>
            <a:ext cx="3676200" cy="52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4c44ee965_1_108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e4c44ee965_1_108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4c44ee965_1_1090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e4c44ee965_1_1090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4c44ee965_1_17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e4c44ee965_1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c44ee965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4c44ee965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4c44ee965_0_14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4c44ee965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lvl="3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2 obsahy" type="txAndTwoObj">
  <p:cSld name="TEXT_AND_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46482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3" type="body"/>
          </p:nvPr>
        </p:nvSpPr>
        <p:spPr>
          <a:xfrm>
            <a:off x="46482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uze nadpis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/>
            </a:lvl2pPr>
            <a:lvl3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6pPr>
            <a:lvl7pPr indent="-3048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7pPr>
            <a:lvl8pPr indent="-3048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8pPr>
            <a:lvl9pPr indent="-3048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části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46482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31" name="Google Shape;131;p3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32" name="Google Shape;132;p36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33" name="Google Shape;133;p3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7" name="Google Shape;137;p3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 rot="5400000">
            <a:off x="2571750" y="-1600200"/>
            <a:ext cx="4000500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 rot="5400000">
            <a:off x="5514900" y="1343100"/>
            <a:ext cx="46293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idx="1" type="body"/>
          </p:nvPr>
        </p:nvSpPr>
        <p:spPr>
          <a:xfrm rot="5400000">
            <a:off x="1095300" y="-752400"/>
            <a:ext cx="46293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obsah" type="txAndObj">
  <p:cSld name="TEXT_AND_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1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2" type="body"/>
          </p:nvPr>
        </p:nvSpPr>
        <p:spPr>
          <a:xfrm>
            <a:off x="46482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4 obsahy" type="fourObj">
  <p:cSld name="FOUR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>
            <a:off x="2286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2" type="body"/>
          </p:nvPr>
        </p:nvSpPr>
        <p:spPr>
          <a:xfrm>
            <a:off x="46482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3" type="body"/>
          </p:nvPr>
        </p:nvSpPr>
        <p:spPr>
          <a:xfrm>
            <a:off x="2286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42"/>
          <p:cNvSpPr txBox="1"/>
          <p:nvPr>
            <p:ph idx="4" type="body"/>
          </p:nvPr>
        </p:nvSpPr>
        <p:spPr>
          <a:xfrm>
            <a:off x="46482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3" name="Google Shape;163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1" type="body"/>
          </p:nvPr>
        </p:nvSpPr>
        <p:spPr>
          <a:xfrm>
            <a:off x="457201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8.png"/><Relationship Id="rId13" Type="http://schemas.openxmlformats.org/officeDocument/2006/relationships/image" Target="../media/image3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5" Type="http://schemas.openxmlformats.org/officeDocument/2006/relationships/image" Target="../media/image43.png"/><Relationship Id="rId1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://rail.eecs.berkeley.edu/deeprlcourse/" TargetMode="External"/><Relationship Id="rId10" Type="http://schemas.openxmlformats.org/officeDocument/2006/relationships/hyperlink" Target="https://deepgenerativemodels.github.io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deeplearningbook.org/" TargetMode="External"/><Relationship Id="rId4" Type="http://schemas.openxmlformats.org/officeDocument/2006/relationships/hyperlink" Target="https://cs230.stanford.edu/" TargetMode="External"/><Relationship Id="rId9" Type="http://schemas.openxmlformats.org/officeDocument/2006/relationships/hyperlink" Target="https://www.youtube.com/playlist?list=PLoROMvodv4rOhcuXMZkNm7j3fVwBBY42z" TargetMode="External"/><Relationship Id="rId5" Type="http://schemas.openxmlformats.org/officeDocument/2006/relationships/hyperlink" Target="https://cs230.stanford.edu/" TargetMode="External"/><Relationship Id="rId6" Type="http://schemas.openxmlformats.org/officeDocument/2006/relationships/hyperlink" Target="http://cs231n.stanford.edu/index.html" TargetMode="External"/><Relationship Id="rId7" Type="http://schemas.openxmlformats.org/officeDocument/2006/relationships/hyperlink" Target="https://www.youtube.com/playlist?list=PLEBC422EC5973B4D8" TargetMode="External"/><Relationship Id="rId8" Type="http://schemas.openxmlformats.org/officeDocument/2006/relationships/hyperlink" Target="https://www.youtube.com/watch?v=UzxYlbK2c7E&amp;list=PLEBC422EC5973B4D8" TargetMode="Externa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Activation_functio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50.jpg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8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torch.org/tutorial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7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0.png"/><Relationship Id="rId13" Type="http://schemas.openxmlformats.org/officeDocument/2006/relationships/image" Target="../media/image85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11.png"/><Relationship Id="rId6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png"/><Relationship Id="rId4" Type="http://schemas.openxmlformats.org/officeDocument/2006/relationships/image" Target="../media/image8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lab.research.google.com/drive/1cHv9lB3cUWjyFrTQXiXtOWgxETFLXeQW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9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1.png"/><Relationship Id="rId4" Type="http://schemas.openxmlformats.org/officeDocument/2006/relationships/image" Target="../media/image94.jpg"/><Relationship Id="rId5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Relationship Id="rId4" Type="http://schemas.openxmlformats.org/officeDocument/2006/relationships/image" Target="../media/image94.jpg"/><Relationship Id="rId5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Relationship Id="rId4" Type="http://schemas.openxmlformats.org/officeDocument/2006/relationships/image" Target="../media/image94.jpg"/><Relationship Id="rId5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.png"/><Relationship Id="rId4" Type="http://schemas.openxmlformats.org/officeDocument/2006/relationships/image" Target="../media/image91.png"/><Relationship Id="rId5" Type="http://schemas.openxmlformats.org/officeDocument/2006/relationships/image" Target="../media/image9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Relationship Id="rId4" Type="http://schemas.openxmlformats.org/officeDocument/2006/relationships/image" Target="../media/image10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1.png"/><Relationship Id="rId4" Type="http://schemas.openxmlformats.org/officeDocument/2006/relationships/image" Target="../media/image10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</a:t>
            </a:r>
            <a:endParaRPr/>
          </a:p>
        </p:txBody>
      </p:sp>
      <p:sp>
        <p:nvSpPr>
          <p:cNvPr id="181" name="Google Shape;18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BISSIT 2021</a:t>
            </a:r>
            <a:endParaRPr/>
          </a:p>
        </p:txBody>
      </p:sp>
      <p:sp>
        <p:nvSpPr>
          <p:cNvPr id="182" name="Google Shape;182;p50"/>
          <p:cNvSpPr txBox="1"/>
          <p:nvPr/>
        </p:nvSpPr>
        <p:spPr>
          <a:xfrm>
            <a:off x="311700" y="3275150"/>
            <a:ext cx="8520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100">
                <a:solidFill>
                  <a:srgbClr val="595959"/>
                </a:solidFill>
              </a:rPr>
              <a:t>Michal Hradiš - Brno University of Technology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183" name="Google Shape;1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37" y="4193702"/>
            <a:ext cx="3382124" cy="7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Supervised learning components</a:t>
            </a:r>
            <a:endParaRPr/>
          </a:p>
        </p:txBody>
      </p:sp>
      <p:sp>
        <p:nvSpPr>
          <p:cNvPr id="285" name="Google Shape;285;p59"/>
          <p:cNvSpPr txBox="1"/>
          <p:nvPr>
            <p:ph idx="1" type="body"/>
          </p:nvPr>
        </p:nvSpPr>
        <p:spPr>
          <a:xfrm>
            <a:off x="2565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rgbClr val="000000"/>
                </a:solidFill>
              </a:rPr>
              <a:t>Training data</a:t>
            </a:r>
            <a:r>
              <a:rPr lang="cs" sz="2400">
                <a:solidFill>
                  <a:srgbClr val="000000"/>
                </a:solidFill>
              </a:rPr>
              <a:t>   - inputs and desired network outputs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rgbClr val="000000"/>
                </a:solidFill>
              </a:rPr>
              <a:t>Model</a:t>
            </a:r>
            <a:r>
              <a:rPr lang="cs" sz="2400">
                <a:solidFill>
                  <a:srgbClr val="000000"/>
                </a:solidFill>
              </a:rPr>
              <a:t> with parameters (network)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2200">
                <a:solidFill>
                  <a:srgbClr val="000000"/>
                </a:solidFill>
              </a:rPr>
              <a:t>Loss function</a:t>
            </a:r>
            <a:r>
              <a:rPr lang="cs" sz="2200">
                <a:solidFill>
                  <a:srgbClr val="000000"/>
                </a:solidFill>
              </a:rPr>
              <a:t> (e.g. cross entropy)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>
                <a:solidFill>
                  <a:srgbClr val="000000"/>
                </a:solidFill>
              </a:rPr>
              <a:t>Objective function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150" y="1524103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369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759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2133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5259" y="15240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8859" y="15240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4508" y="15437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139" y="1543799"/>
            <a:ext cx="462121" cy="46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251100" y="1415825"/>
            <a:ext cx="8853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/>
              <a:t>D = {(      ,      ), (      ,     ), (    ,      ), (      ,     )}</a:t>
            </a:r>
            <a:endParaRPr sz="30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3425" y="2438431"/>
            <a:ext cx="328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1"/>
                </a:solidFill>
              </a:rPr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>
                <a:solidFill>
                  <a:schemeClr val="dk1"/>
                </a:solidFill>
              </a:rPr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>
                <a:solidFill>
                  <a:schemeClr val="dk1"/>
                </a:solidFill>
              </a:rPr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296" name="Google Shape;296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3025" y="44738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821" y="3456147"/>
            <a:ext cx="4247383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- example</a:t>
            </a:r>
            <a:endParaRPr/>
          </a:p>
        </p:txBody>
      </p:sp>
      <p:graphicFrame>
        <p:nvGraphicFramePr>
          <p:cNvPr id="303" name="Google Shape;303;p60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{B4F470EA-CA17-41F5-A8CD-013424BA75BA}</a:tableStyleId>
              </a:tblPr>
              <a:tblGrid>
                <a:gridCol w="739900"/>
                <a:gridCol w="826775"/>
                <a:gridCol w="497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04" name="Google Shape;304;p60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5080200" y="1288550"/>
            <a:ext cx="3364324" cy="2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Model Example</a:t>
            </a:r>
            <a:endParaRPr/>
          </a:p>
        </p:txBody>
      </p:sp>
      <p:graphicFrame>
        <p:nvGraphicFramePr>
          <p:cNvPr id="310" name="Google Shape;310;p61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{B4F470EA-CA17-41F5-A8CD-013424BA75BA}</a:tableStyleId>
              </a:tblPr>
              <a:tblGrid>
                <a:gridCol w="852150"/>
                <a:gridCol w="952225"/>
                <a:gridCol w="5730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 (x</a:t>
                      </a:r>
                      <a:r>
                        <a:rPr baseline="-25000" lang="cs"/>
                        <a:t>1</a:t>
                      </a:r>
                      <a:r>
                        <a:rPr lang="c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(x</a:t>
                      </a:r>
                      <a:r>
                        <a:rPr baseline="-25000" lang="c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cs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(y)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11" name="Google Shape;311;p61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5213225" y="2782875"/>
            <a:ext cx="2576400" cy="20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450" y="1017730"/>
            <a:ext cx="4572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300" y="1829888"/>
            <a:ext cx="3519488" cy="61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61"/>
          <p:cNvCxnSpPr/>
          <p:nvPr/>
        </p:nvCxnSpPr>
        <p:spPr>
          <a:xfrm flipH="1" rot="10800000">
            <a:off x="4649750" y="3040775"/>
            <a:ext cx="3507000" cy="182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61"/>
          <p:cNvPicPr preferRelativeResize="0"/>
          <p:nvPr/>
        </p:nvPicPr>
        <p:blipFill rotWithShape="1">
          <a:blip r:embed="rId6">
            <a:alphaModFix/>
          </a:blip>
          <a:srcRect b="7424" l="0" r="9999" t="0"/>
          <a:stretch/>
        </p:blipFill>
        <p:spPr>
          <a:xfrm>
            <a:off x="7751250" y="3222160"/>
            <a:ext cx="1277092" cy="182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61"/>
          <p:cNvCxnSpPr/>
          <p:nvPr/>
        </p:nvCxnSpPr>
        <p:spPr>
          <a:xfrm rot="10800000">
            <a:off x="7036125" y="3065125"/>
            <a:ext cx="2418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61"/>
          <p:cNvSpPr txBox="1"/>
          <p:nvPr/>
        </p:nvSpPr>
        <p:spPr>
          <a:xfrm>
            <a:off x="6697425" y="2788775"/>
            <a:ext cx="5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Male</a:t>
            </a:r>
            <a:endParaRPr/>
          </a:p>
        </p:txBody>
      </p:sp>
      <p:cxnSp>
        <p:nvCxnSpPr>
          <p:cNvPr id="318" name="Google Shape;318;p61"/>
          <p:cNvCxnSpPr/>
          <p:nvPr/>
        </p:nvCxnSpPr>
        <p:spPr>
          <a:xfrm>
            <a:off x="7277925" y="3504400"/>
            <a:ext cx="1974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1"/>
          <p:cNvSpPr txBox="1"/>
          <p:nvPr/>
        </p:nvSpPr>
        <p:spPr>
          <a:xfrm>
            <a:off x="6988475" y="37870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Female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Model Example</a:t>
            </a:r>
            <a:endParaRPr/>
          </a:p>
        </p:txBody>
      </p:sp>
      <p:graphicFrame>
        <p:nvGraphicFramePr>
          <p:cNvPr id="325" name="Google Shape;325;p62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{B4F470EA-CA17-41F5-A8CD-013424BA75BA}</a:tableStyleId>
              </a:tblPr>
              <a:tblGrid>
                <a:gridCol w="852150"/>
                <a:gridCol w="952225"/>
                <a:gridCol w="5730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 (x</a:t>
                      </a:r>
                      <a:r>
                        <a:rPr baseline="-25000" lang="cs"/>
                        <a:t>1</a:t>
                      </a:r>
                      <a:r>
                        <a:rPr lang="c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(x</a:t>
                      </a:r>
                      <a:r>
                        <a:rPr baseline="-25000" lang="c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cs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(y)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26" name="Google Shape;326;p62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3841625" y="1182675"/>
            <a:ext cx="2576400" cy="205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62"/>
          <p:cNvCxnSpPr/>
          <p:nvPr/>
        </p:nvCxnSpPr>
        <p:spPr>
          <a:xfrm flipH="1" rot="10800000">
            <a:off x="3278150" y="1440575"/>
            <a:ext cx="3507000" cy="182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62"/>
          <p:cNvPicPr preferRelativeResize="0"/>
          <p:nvPr/>
        </p:nvPicPr>
        <p:blipFill rotWithShape="1">
          <a:blip r:embed="rId4">
            <a:alphaModFix/>
          </a:blip>
          <a:srcRect b="7424" l="0" r="9999" t="0"/>
          <a:stretch/>
        </p:blipFill>
        <p:spPr>
          <a:xfrm>
            <a:off x="6379650" y="1621960"/>
            <a:ext cx="1277092" cy="182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62"/>
          <p:cNvCxnSpPr/>
          <p:nvPr/>
        </p:nvCxnSpPr>
        <p:spPr>
          <a:xfrm rot="10800000">
            <a:off x="5664525" y="1464925"/>
            <a:ext cx="2418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62"/>
          <p:cNvSpPr txBox="1"/>
          <p:nvPr/>
        </p:nvSpPr>
        <p:spPr>
          <a:xfrm>
            <a:off x="5325825" y="1188575"/>
            <a:ext cx="5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Male</a:t>
            </a:r>
            <a:endParaRPr/>
          </a:p>
        </p:txBody>
      </p:sp>
      <p:cxnSp>
        <p:nvCxnSpPr>
          <p:cNvPr id="331" name="Google Shape;331;p62"/>
          <p:cNvCxnSpPr/>
          <p:nvPr/>
        </p:nvCxnSpPr>
        <p:spPr>
          <a:xfrm>
            <a:off x="5906325" y="1904200"/>
            <a:ext cx="1974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62"/>
          <p:cNvSpPr txBox="1"/>
          <p:nvPr/>
        </p:nvSpPr>
        <p:spPr>
          <a:xfrm>
            <a:off x="5616875" y="21868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Female</a:t>
            </a:r>
            <a:endParaRPr/>
          </a:p>
        </p:txBody>
      </p:sp>
      <p:cxnSp>
        <p:nvCxnSpPr>
          <p:cNvPr id="333" name="Google Shape;333;p62"/>
          <p:cNvCxnSpPr/>
          <p:nvPr/>
        </p:nvCxnSpPr>
        <p:spPr>
          <a:xfrm>
            <a:off x="4405100" y="2669575"/>
            <a:ext cx="82200" cy="15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/>
          <p:nvPr>
            <p:ph type="title"/>
          </p:nvPr>
        </p:nvSpPr>
        <p:spPr>
          <a:xfrm>
            <a:off x="311700" y="43788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“Shallow” learning</a:t>
            </a:r>
            <a:endParaRPr/>
          </a:p>
        </p:txBody>
      </p:sp>
      <p:pic>
        <p:nvPicPr>
          <p:cNvPr id="339" name="Google Shape;339;p63"/>
          <p:cNvPicPr preferRelativeResize="0"/>
          <p:nvPr/>
        </p:nvPicPr>
        <p:blipFill rotWithShape="1">
          <a:blip r:embed="rId3">
            <a:alphaModFix/>
          </a:blip>
          <a:srcRect b="0" l="480" r="-480" t="0"/>
          <a:stretch/>
        </p:blipFill>
        <p:spPr>
          <a:xfrm>
            <a:off x="0" y="1093088"/>
            <a:ext cx="3046819" cy="35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3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N. Dalal, and B. Triggs. </a:t>
            </a:r>
            <a:r>
              <a:rPr b="1" lang="cs" sz="1100">
                <a:solidFill>
                  <a:schemeClr val="dk1"/>
                </a:solidFill>
              </a:rPr>
              <a:t>Histograms of Oriented Gradients for Human Detection</a:t>
            </a:r>
            <a:r>
              <a:rPr lang="cs" sz="1100">
                <a:solidFill>
                  <a:schemeClr val="dk1"/>
                </a:solidFill>
              </a:rPr>
              <a:t>. In </a:t>
            </a:r>
            <a:r>
              <a:rPr i="1" lang="cs" sz="1100">
                <a:solidFill>
                  <a:schemeClr val="dk1"/>
                </a:solidFill>
              </a:rPr>
              <a:t>Proc. CVPR</a:t>
            </a:r>
            <a:r>
              <a:rPr lang="cs" sz="1100">
                <a:solidFill>
                  <a:schemeClr val="dk1"/>
                </a:solidFill>
              </a:rPr>
              <a:t>, 2005.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Šochman. Learning for Sequential Classification. Thesis, CMP, 2009.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41" name="Google Shape;3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325" y="904065"/>
            <a:ext cx="3583613" cy="16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3"/>
          <p:cNvSpPr txBox="1"/>
          <p:nvPr/>
        </p:nvSpPr>
        <p:spPr>
          <a:xfrm>
            <a:off x="3910025" y="4121006"/>
            <a:ext cx="52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1"/>
                </a:solidFill>
              </a:rPr>
              <a:t>f([features];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>
                <a:solidFill>
                  <a:schemeClr val="dk1"/>
                </a:solidFill>
              </a:rPr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>
                <a:solidFill>
                  <a:schemeClr val="dk1"/>
                </a:solidFill>
              </a:rPr>
              <a:t>[features]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Deep learning</a:t>
            </a:r>
            <a:endParaRPr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2049"/>
            <a:ext cx="6857999" cy="2540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4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Girshic et al.: Rich Feature Hierarchies for Accurate Object Detection and Semantic Segmentation. CVPR, 2014.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0" name="Google Shape;350;p64"/>
          <p:cNvSpPr txBox="1"/>
          <p:nvPr>
            <p:ph idx="1" type="body"/>
          </p:nvPr>
        </p:nvSpPr>
        <p:spPr>
          <a:xfrm>
            <a:off x="311700" y="1152474"/>
            <a:ext cx="8520600" cy="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No hand coded feature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Our domain knowledge goes into network architecture, regularization, loss, data augmentation, 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End to end speech recognition/translation</a:t>
            </a:r>
            <a:endParaRPr/>
          </a:p>
        </p:txBody>
      </p:sp>
      <p:pic>
        <p:nvPicPr>
          <p:cNvPr id="356" name="Google Shape;3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00" y="923869"/>
            <a:ext cx="3016273" cy="38169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5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Dong, L., Xu, S., &amp; Xu, B.. Speech-Transformer: A No-Recurrence Sequence-to-Sequence Model for Speech Recognition. ICASSP, 2018.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8" name="Google Shape;358;p65"/>
          <p:cNvSpPr txBox="1"/>
          <p:nvPr>
            <p:ph type="title"/>
          </p:nvPr>
        </p:nvSpPr>
        <p:spPr>
          <a:xfrm>
            <a:off x="5756950" y="824400"/>
            <a:ext cx="35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Honza šel na jahody</a:t>
            </a:r>
            <a:endParaRPr/>
          </a:p>
        </p:txBody>
      </p:sp>
      <p:pic>
        <p:nvPicPr>
          <p:cNvPr id="359" name="Google Shape;359;p65"/>
          <p:cNvPicPr preferRelativeResize="0"/>
          <p:nvPr/>
        </p:nvPicPr>
        <p:blipFill rotWithShape="1">
          <a:blip r:embed="rId4">
            <a:alphaModFix/>
          </a:blip>
          <a:srcRect b="14689" l="13586" r="12732" t="10666"/>
          <a:stretch/>
        </p:blipFill>
        <p:spPr>
          <a:xfrm>
            <a:off x="244025" y="3679331"/>
            <a:ext cx="1779715" cy="101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 components (neurons) </a:t>
            </a:r>
            <a:endParaRPr/>
          </a:p>
        </p:txBody>
      </p:sp>
      <p:grpSp>
        <p:nvGrpSpPr>
          <p:cNvPr id="365" name="Google Shape;365;p66"/>
          <p:cNvGrpSpPr/>
          <p:nvPr/>
        </p:nvGrpSpPr>
        <p:grpSpPr>
          <a:xfrm>
            <a:off x="2931390" y="1449616"/>
            <a:ext cx="3475043" cy="1383718"/>
            <a:chOff x="1996859" y="936111"/>
            <a:chExt cx="3475043" cy="1844957"/>
          </a:xfrm>
        </p:grpSpPr>
        <p:cxnSp>
          <p:nvCxnSpPr>
            <p:cNvPr id="366" name="Google Shape;366;p66"/>
            <p:cNvCxnSpPr>
              <a:stCxn id="367" idx="3"/>
              <a:endCxn id="368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68" name="Google Shape;368;p66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" name="Google Shape;369;p66"/>
            <p:cNvCxnSpPr>
              <a:stCxn id="370" idx="3"/>
              <a:endCxn id="368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1" name="Google Shape;371;p66"/>
            <p:cNvCxnSpPr>
              <a:stCxn id="372" idx="3"/>
              <a:endCxn id="368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67" name="Google Shape;367;p66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0" name="Google Shape;370;p66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2" name="Google Shape;372;p66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373" name="Google Shape;373;p66"/>
            <p:cNvCxnSpPr>
              <a:stCxn id="368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74" name="Google Shape;374;p66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6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6" name="Google Shape;376;p66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7" name="Google Shape;377;p66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378" name="Google Shape;378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6075" y="3149238"/>
            <a:ext cx="3693319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6263" y="3587513"/>
            <a:ext cx="1293019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Neurons as templates</a:t>
            </a:r>
            <a:endParaRPr/>
          </a:p>
        </p:txBody>
      </p:sp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s"/>
              <a:t>Neurons have higher activations if the input “matches” their weights.</a:t>
            </a:r>
            <a:endParaRPr/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65402" l="34358" r="37969" t="4050"/>
          <a:stretch/>
        </p:blipFill>
        <p:spPr>
          <a:xfrm>
            <a:off x="2924000" y="2945925"/>
            <a:ext cx="2094950" cy="15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7"/>
          <p:cNvPicPr preferRelativeResize="0"/>
          <p:nvPr/>
        </p:nvPicPr>
        <p:blipFill rotWithShape="1">
          <a:blip r:embed="rId4">
            <a:alphaModFix/>
          </a:blip>
          <a:srcRect b="9085" l="11006" r="4783" t="5604"/>
          <a:stretch/>
        </p:blipFill>
        <p:spPr>
          <a:xfrm>
            <a:off x="207875" y="3006319"/>
            <a:ext cx="1473825" cy="145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67"/>
          <p:cNvGrpSpPr/>
          <p:nvPr/>
        </p:nvGrpSpPr>
        <p:grpSpPr>
          <a:xfrm>
            <a:off x="2931390" y="1449616"/>
            <a:ext cx="3475043" cy="1383718"/>
            <a:chOff x="1996859" y="936111"/>
            <a:chExt cx="3475043" cy="1844957"/>
          </a:xfrm>
        </p:grpSpPr>
        <p:cxnSp>
          <p:nvCxnSpPr>
            <p:cNvPr id="389" name="Google Shape;389;p67"/>
            <p:cNvCxnSpPr>
              <a:stCxn id="390" idx="3"/>
              <a:endCxn id="391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1" name="Google Shape;391;p67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392;p67"/>
            <p:cNvCxnSpPr>
              <a:stCxn id="393" idx="3"/>
              <a:endCxn id="391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94" name="Google Shape;394;p67"/>
            <p:cNvCxnSpPr>
              <a:stCxn id="395" idx="3"/>
              <a:endCxn id="391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0" name="Google Shape;390;p67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3" name="Google Shape;393;p67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5" name="Google Shape;395;p67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396" name="Google Shape;396;p67"/>
            <p:cNvCxnSpPr>
              <a:stCxn id="391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7" name="Google Shape;397;p67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7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9" name="Google Shape;399;p67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400" name="Google Shape;400;p67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401" name="Google Shape;401;p67"/>
          <p:cNvSpPr txBox="1"/>
          <p:nvPr/>
        </p:nvSpPr>
        <p:spPr>
          <a:xfrm>
            <a:off x="2341038" y="3482456"/>
            <a:ext cx="414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*</a:t>
            </a:r>
            <a:endParaRPr sz="4800"/>
          </a:p>
        </p:txBody>
      </p:sp>
      <p:cxnSp>
        <p:nvCxnSpPr>
          <p:cNvPr id="402" name="Google Shape;402;p67"/>
          <p:cNvCxnSpPr/>
          <p:nvPr/>
        </p:nvCxnSpPr>
        <p:spPr>
          <a:xfrm>
            <a:off x="5126690" y="3666291"/>
            <a:ext cx="573900" cy="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03" name="Google Shape;403;p67"/>
          <p:cNvPicPr preferRelativeResize="0"/>
          <p:nvPr/>
        </p:nvPicPr>
        <p:blipFill rotWithShape="1">
          <a:blip r:embed="rId12">
            <a:alphaModFix/>
          </a:blip>
          <a:srcRect b="9478" l="23461" r="17973" t="12700"/>
          <a:stretch/>
        </p:blipFill>
        <p:spPr>
          <a:xfrm>
            <a:off x="5890900" y="2945934"/>
            <a:ext cx="2941374" cy="151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7"/>
          <p:cNvPicPr preferRelativeResize="0"/>
          <p:nvPr/>
        </p:nvPicPr>
        <p:blipFill rotWithShape="1">
          <a:blip r:embed="rId4">
            <a:alphaModFix/>
          </a:blip>
          <a:srcRect b="9085" l="11006" r="4783" t="5604"/>
          <a:stretch/>
        </p:blipFill>
        <p:spPr>
          <a:xfrm>
            <a:off x="7564125" y="2833331"/>
            <a:ext cx="485475" cy="47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8799" y="4517141"/>
            <a:ext cx="311175" cy="3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83697" y="4517135"/>
            <a:ext cx="259444" cy="2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18872" y="4549582"/>
            <a:ext cx="311175" cy="3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Composition of linear functions?</a:t>
            </a:r>
            <a:endParaRPr/>
          </a:p>
        </p:txBody>
      </p:sp>
      <p:sp>
        <p:nvSpPr>
          <p:cNvPr id="413" name="Google Shape;41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414" name="Google Shape;4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663473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88" y="1311366"/>
            <a:ext cx="2250281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Where to get more information</a:t>
            </a:r>
            <a:endParaRPr/>
          </a:p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SzPts val="2200"/>
              <a:buChar char="●"/>
            </a:pPr>
            <a:r>
              <a:rPr b="1" lang="cs" sz="2200">
                <a:solidFill>
                  <a:schemeClr val="dk1"/>
                </a:solidFill>
              </a:rPr>
              <a:t>Ian Goodfellow and Yoshua Bengio and Aaron Courville: </a:t>
            </a:r>
            <a:r>
              <a:rPr b="1" lang="cs" sz="2200" u="sng">
                <a:solidFill>
                  <a:schemeClr val="hlink"/>
                </a:solidFill>
                <a:hlinkClick r:id="rId3"/>
              </a:rPr>
              <a:t>Deep Learning</a:t>
            </a:r>
            <a:r>
              <a:rPr b="1" lang="cs" sz="2200">
                <a:solidFill>
                  <a:schemeClr val="dk1"/>
                </a:solidFill>
              </a:rPr>
              <a:t>, MIT Press, 2016. 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Andrew Ng and Kian Katanforoosh: </a:t>
            </a:r>
            <a:r>
              <a:rPr lang="cs" sz="2200" u="sng">
                <a:solidFill>
                  <a:schemeClr val="hlink"/>
                </a:solidFill>
                <a:hlinkClick r:id="rId4"/>
              </a:rPr>
              <a:t>CS230 </a:t>
            </a:r>
            <a:r>
              <a:rPr b="1" lang="cs" sz="2200" u="sng">
                <a:solidFill>
                  <a:schemeClr val="hlink"/>
                </a:solidFill>
                <a:hlinkClick r:id="rId5"/>
              </a:rPr>
              <a:t>Deep Learning</a:t>
            </a:r>
            <a:r>
              <a:rPr lang="cs" sz="2200">
                <a:solidFill>
                  <a:schemeClr val="dk1"/>
                </a:solidFill>
              </a:rPr>
              <a:t>, Stanford,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CS231n: </a:t>
            </a:r>
            <a:r>
              <a:rPr b="1" lang="cs" sz="2200" u="sng">
                <a:solidFill>
                  <a:schemeClr val="hlink"/>
                </a:solidFill>
                <a:hlinkClick r:id="rId6"/>
              </a:rPr>
              <a:t>Convolutional Neural Networks for Visual Recognition</a:t>
            </a:r>
            <a:r>
              <a:rPr lang="cs" sz="2200">
                <a:solidFill>
                  <a:schemeClr val="dk1"/>
                </a:solidFill>
              </a:rPr>
              <a:t>, Stanford, 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Andrew Ng, </a:t>
            </a:r>
            <a:r>
              <a:rPr lang="cs" sz="2200" u="sng">
                <a:solidFill>
                  <a:schemeClr val="hlink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CS229 Machine Learning</a:t>
            </a:r>
            <a:r>
              <a:rPr lang="cs" sz="2200">
                <a:solidFill>
                  <a:schemeClr val="dk1"/>
                </a:solidFill>
              </a:rPr>
              <a:t>, Stanford. </a:t>
            </a:r>
            <a:r>
              <a:rPr lang="cs" sz="2200" u="sng">
                <a:solidFill>
                  <a:schemeClr val="hlink"/>
                </a:solidFill>
                <a:hlinkClick r:id="rId8"/>
              </a:rPr>
              <a:t>Youtube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9"/>
              </a:rPr>
              <a:t>CS224N: Natural Language Processing with Deep Learning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10"/>
              </a:rPr>
              <a:t>CS236: Deep Generative Models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11"/>
              </a:rPr>
              <a:t>Deep Reinforcement Learning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Composition of linear functions?</a:t>
            </a:r>
            <a:endParaRPr/>
          </a:p>
        </p:txBody>
      </p:sp>
      <p:sp>
        <p:nvSpPr>
          <p:cNvPr id="421" name="Google Shape;42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422" name="Google Shape;422;p69"/>
          <p:cNvPicPr preferRelativeResize="0"/>
          <p:nvPr/>
        </p:nvPicPr>
        <p:blipFill rotWithShape="1">
          <a:blip r:embed="rId3">
            <a:alphaModFix/>
          </a:blip>
          <a:srcRect b="45855" l="0" r="0" t="0"/>
          <a:stretch/>
        </p:blipFill>
        <p:spPr>
          <a:xfrm>
            <a:off x="311700" y="1663481"/>
            <a:ext cx="2654450" cy="129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88" y="1305309"/>
            <a:ext cx="2250281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650" y="2150466"/>
            <a:ext cx="4186238" cy="19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054" y="1899995"/>
            <a:ext cx="287679" cy="17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082" y="2488372"/>
            <a:ext cx="287679" cy="1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700" y="2776537"/>
            <a:ext cx="245031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034" y="2178857"/>
            <a:ext cx="240030" cy="1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4948" y="2469755"/>
            <a:ext cx="110014" cy="203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69"/>
          <p:cNvCxnSpPr/>
          <p:nvPr/>
        </p:nvCxnSpPr>
        <p:spPr>
          <a:xfrm>
            <a:off x="3635150" y="4083244"/>
            <a:ext cx="21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69"/>
          <p:cNvCxnSpPr/>
          <p:nvPr/>
        </p:nvCxnSpPr>
        <p:spPr>
          <a:xfrm>
            <a:off x="3351900" y="3250200"/>
            <a:ext cx="2440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 separability and composition of functions 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 rotWithShape="1">
          <a:blip r:embed="rId3">
            <a:alphaModFix/>
          </a:blip>
          <a:srcRect b="8773" l="5466" r="2034" t="-1220"/>
          <a:stretch/>
        </p:blipFill>
        <p:spPr>
          <a:xfrm>
            <a:off x="3740275" y="1663481"/>
            <a:ext cx="3382370" cy="2805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4/46/Colored_neural_network.svg/296px-Colored_neural_network.svg.png" id="440" name="Google Shape;440;p70"/>
          <p:cNvPicPr preferRelativeResize="0"/>
          <p:nvPr/>
        </p:nvPicPr>
        <p:blipFill rotWithShape="1">
          <a:blip r:embed="rId4">
            <a:alphaModFix/>
          </a:blip>
          <a:srcRect b="45855" l="0" r="0" t="0"/>
          <a:stretch/>
        </p:blipFill>
        <p:spPr>
          <a:xfrm>
            <a:off x="311700" y="1663481"/>
            <a:ext cx="2654450" cy="129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054" y="1899995"/>
            <a:ext cx="287679" cy="17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082" y="2488372"/>
            <a:ext cx="287679" cy="1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700" y="2776537"/>
            <a:ext cx="245031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034" y="2178857"/>
            <a:ext cx="240030" cy="1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4948" y="2469755"/>
            <a:ext cx="110014" cy="20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Non-linearities mostly process each activation independetly.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cs"/>
              <a:t>One example is ReLU (rectified linear. unit).</a:t>
            </a:r>
            <a:endParaRPr/>
          </a:p>
        </p:txBody>
      </p:sp>
      <p:sp>
        <p:nvSpPr>
          <p:cNvPr id="451" name="Google Shape;451;p71"/>
          <p:cNvSpPr/>
          <p:nvPr/>
        </p:nvSpPr>
        <p:spPr>
          <a:xfrm>
            <a:off x="5923775" y="2782894"/>
            <a:ext cx="66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  <a:highlight>
                <a:srgbClr val="B6D7A8"/>
              </a:highlight>
            </a:endParaRPr>
          </a:p>
        </p:txBody>
      </p:sp>
      <p:sp>
        <p:nvSpPr>
          <p:cNvPr id="452" name="Google Shape;452;p71"/>
          <p:cNvSpPr/>
          <p:nvPr/>
        </p:nvSpPr>
        <p:spPr>
          <a:xfrm>
            <a:off x="6256113" y="1794544"/>
            <a:ext cx="3648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  <a:highlight>
                <a:srgbClr val="B6D7A8"/>
              </a:highlight>
            </a:endParaRPr>
          </a:p>
        </p:txBody>
      </p:sp>
      <p:sp>
        <p:nvSpPr>
          <p:cNvPr id="453" name="Google Shape;45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Non-linearity </a:t>
            </a:r>
            <a:r>
              <a:rPr lang="cs" sz="1200"/>
              <a:t> (more at </a:t>
            </a:r>
            <a:r>
              <a:rPr lang="cs" sz="1100" u="sng">
                <a:solidFill>
                  <a:schemeClr val="hlink"/>
                </a:solidFill>
                <a:hlinkClick r:id="rId3"/>
              </a:rPr>
              <a:t>https://en.wikipedia.org/wiki/Activation_function</a:t>
            </a:r>
            <a:r>
              <a:rPr lang="cs" sz="1100"/>
              <a:t>)</a:t>
            </a:r>
            <a:endParaRPr sz="1100"/>
          </a:p>
        </p:txBody>
      </p:sp>
      <p:pic>
        <p:nvPicPr>
          <p:cNvPr descr="http://upload.wikimedia.org/wikipedia/commons/thumb/4/46/Colored_neural_network.svg/296px-Colored_neural_network.svg.png" id="454" name="Google Shape;4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51" y="2216289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875" y="1541691"/>
            <a:ext cx="2914650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231n.github.io/assets/nn1/relu.jpeg" id="456" name="Google Shape;45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640" y="3238673"/>
            <a:ext cx="2221706" cy="150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149" y="2585006"/>
            <a:ext cx="3079070" cy="80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 rotWithShape="1">
          <a:blip r:embed="rId7">
            <a:alphaModFix/>
          </a:blip>
          <a:srcRect b="0" l="58549" r="12142" t="23634"/>
          <a:stretch/>
        </p:blipFill>
        <p:spPr>
          <a:xfrm>
            <a:off x="7301350" y="4610675"/>
            <a:ext cx="1001350" cy="51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From neurons to layers</a:t>
            </a:r>
            <a:endParaRPr/>
          </a:p>
        </p:txBody>
      </p:sp>
      <p:pic>
        <p:nvPicPr>
          <p:cNvPr descr="File:Network3322.png" id="464" name="Google Shape;4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146572"/>
            <a:ext cx="5715000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From neurons to layers</a:t>
            </a:r>
            <a:endParaRPr/>
          </a:p>
        </p:txBody>
      </p:sp>
      <p:pic>
        <p:nvPicPr>
          <p:cNvPr descr="File:Network3322.png" id="471" name="Google Shape;4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146572"/>
            <a:ext cx="5715000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3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73"/>
          <p:cNvSpPr/>
          <p:nvPr/>
        </p:nvSpPr>
        <p:spPr>
          <a:xfrm>
            <a:off x="635837" y="1140382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3"/>
          <p:cNvSpPr/>
          <p:nvPr/>
        </p:nvSpPr>
        <p:spPr>
          <a:xfrm>
            <a:off x="2112842" y="1130095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3"/>
          <p:cNvSpPr/>
          <p:nvPr/>
        </p:nvSpPr>
        <p:spPr>
          <a:xfrm>
            <a:off x="3640372" y="1528436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3"/>
          <p:cNvSpPr/>
          <p:nvPr/>
        </p:nvSpPr>
        <p:spPr>
          <a:xfrm>
            <a:off x="4819675" y="1828266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Network3322.png" id="481" name="Google Shape;481;p74"/>
          <p:cNvPicPr preferRelativeResize="0"/>
          <p:nvPr/>
        </p:nvPicPr>
        <p:blipFill rotWithShape="1">
          <a:blip r:embed="rId3">
            <a:alphaModFix/>
          </a:blip>
          <a:srcRect b="6864" l="0" r="0" t="0"/>
          <a:stretch/>
        </p:blipFill>
        <p:spPr>
          <a:xfrm>
            <a:off x="611550" y="1641863"/>
            <a:ext cx="7620000" cy="292078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4"/>
          <p:cNvSpPr/>
          <p:nvPr/>
        </p:nvSpPr>
        <p:spPr>
          <a:xfrm>
            <a:off x="323528" y="1891747"/>
            <a:ext cx="6840900" cy="230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4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Layers</a:t>
            </a:r>
            <a:endParaRPr/>
          </a:p>
        </p:txBody>
      </p:sp>
      <p:sp>
        <p:nvSpPr>
          <p:cNvPr id="484" name="Google Shape;484;p74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4"/>
          <p:cNvSpPr/>
          <p:nvPr/>
        </p:nvSpPr>
        <p:spPr>
          <a:xfrm>
            <a:off x="635837" y="1635682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4"/>
          <p:cNvSpPr/>
          <p:nvPr/>
        </p:nvSpPr>
        <p:spPr>
          <a:xfrm>
            <a:off x="2699792" y="1634545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4763747" y="2040936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4"/>
          <p:cNvSpPr/>
          <p:nvPr/>
        </p:nvSpPr>
        <p:spPr>
          <a:xfrm>
            <a:off x="6372200" y="2310966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74"/>
          <p:cNvCxnSpPr>
            <a:stCxn id="485" idx="3"/>
            <a:endCxn id="486" idx="1"/>
          </p:cNvCxnSpPr>
          <p:nvPr/>
        </p:nvCxnSpPr>
        <p:spPr>
          <a:xfrm flipH="1" rot="10800000">
            <a:off x="1427837" y="3076282"/>
            <a:ext cx="1272000" cy="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0" name="Google Shape;490;p74"/>
          <p:cNvCxnSpPr>
            <a:stCxn id="486" idx="3"/>
          </p:cNvCxnSpPr>
          <p:nvPr/>
        </p:nvCxnSpPr>
        <p:spPr>
          <a:xfrm>
            <a:off x="3491792" y="3076195"/>
            <a:ext cx="1257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1" name="Google Shape;491;p74"/>
          <p:cNvCxnSpPr>
            <a:stCxn id="487" idx="3"/>
          </p:cNvCxnSpPr>
          <p:nvPr/>
        </p:nvCxnSpPr>
        <p:spPr>
          <a:xfrm>
            <a:off x="5555747" y="3094086"/>
            <a:ext cx="8163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2" name="Google Shape;492;p74"/>
          <p:cNvSpPr/>
          <p:nvPr/>
        </p:nvSpPr>
        <p:spPr>
          <a:xfrm>
            <a:off x="798484" y="2757921"/>
            <a:ext cx="46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4"/>
          <p:cNvSpPr txBox="1"/>
          <p:nvPr>
            <p:ph idx="1" type="body"/>
          </p:nvPr>
        </p:nvSpPr>
        <p:spPr>
          <a:xfrm>
            <a:off x="311700" y="75242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Often, we don’t visualize the layers, but their inputs and outputs (activations).</a:t>
            </a:r>
            <a:endParaRPr/>
          </a:p>
        </p:txBody>
      </p:sp>
      <p:sp>
        <p:nvSpPr>
          <p:cNvPr id="494" name="Google Shape;494;p74"/>
          <p:cNvSpPr/>
          <p:nvPr/>
        </p:nvSpPr>
        <p:spPr>
          <a:xfrm>
            <a:off x="4643875" y="4201144"/>
            <a:ext cx="1067400" cy="3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4"/>
          <p:cNvSpPr txBox="1"/>
          <p:nvPr/>
        </p:nvSpPr>
        <p:spPr>
          <a:xfrm>
            <a:off x="2844563" y="2764013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1</a:t>
            </a:r>
            <a:endParaRPr baseline="-25000" sz="2800"/>
          </a:p>
        </p:txBody>
      </p:sp>
      <p:sp>
        <p:nvSpPr>
          <p:cNvPr id="496" name="Google Shape;496;p74"/>
          <p:cNvSpPr txBox="1"/>
          <p:nvPr/>
        </p:nvSpPr>
        <p:spPr>
          <a:xfrm>
            <a:off x="4926313" y="2797406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2</a:t>
            </a:r>
            <a:endParaRPr baseline="-25000" sz="2800"/>
          </a:p>
        </p:txBody>
      </p:sp>
      <p:sp>
        <p:nvSpPr>
          <p:cNvPr id="497" name="Google Shape;497;p74"/>
          <p:cNvSpPr txBox="1"/>
          <p:nvPr/>
        </p:nvSpPr>
        <p:spPr>
          <a:xfrm>
            <a:off x="6516938" y="2844975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3</a:t>
            </a:r>
            <a:endParaRPr baseline="-25000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5" y="3908741"/>
            <a:ext cx="4429775" cy="28676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>
            <p:ph idx="1" type="body"/>
          </p:nvPr>
        </p:nvSpPr>
        <p:spPr>
          <a:xfrm>
            <a:off x="311700" y="75242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We would like to define layer of neurons as single mathematical operation (as a linear layer).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Solution: Linear algebra </a:t>
            </a:r>
            <a:endParaRPr/>
          </a:p>
        </p:txBody>
      </p:sp>
      <p:sp>
        <p:nvSpPr>
          <p:cNvPr id="504" name="Google Shape;504;p7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From neurons to matrices</a:t>
            </a:r>
            <a:endParaRPr/>
          </a:p>
        </p:txBody>
      </p:sp>
      <p:pic>
        <p:nvPicPr>
          <p:cNvPr id="505" name="Google Shape;5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525" y="3569400"/>
            <a:ext cx="2278856" cy="892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75"/>
          <p:cNvGrpSpPr/>
          <p:nvPr/>
        </p:nvGrpSpPr>
        <p:grpSpPr>
          <a:xfrm>
            <a:off x="669924" y="2230703"/>
            <a:ext cx="3126149" cy="1291839"/>
            <a:chOff x="1996859" y="936111"/>
            <a:chExt cx="3475043" cy="1844957"/>
          </a:xfrm>
        </p:grpSpPr>
        <p:cxnSp>
          <p:nvCxnSpPr>
            <p:cNvPr id="507" name="Google Shape;507;p75"/>
            <p:cNvCxnSpPr>
              <a:stCxn id="508" idx="3"/>
              <a:endCxn id="509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9" name="Google Shape;509;p75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0" name="Google Shape;510;p75"/>
            <p:cNvCxnSpPr>
              <a:stCxn id="511" idx="3"/>
              <a:endCxn id="509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12" name="Google Shape;512;p75"/>
            <p:cNvCxnSpPr>
              <a:stCxn id="513" idx="3"/>
              <a:endCxn id="509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8" name="Google Shape;508;p75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1" name="Google Shape;511;p75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3" name="Google Shape;513;p75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514" name="Google Shape;514;p75"/>
            <p:cNvCxnSpPr>
              <a:stCxn id="509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15" name="Google Shape;515;p75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5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7" name="Google Shape;517;p75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8" name="Google Shape;518;p75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519" name="Google Shape;519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6726" y="4264541"/>
            <a:ext cx="1550850" cy="613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75"/>
          <p:cNvCxnSpPr/>
          <p:nvPr/>
        </p:nvCxnSpPr>
        <p:spPr>
          <a:xfrm>
            <a:off x="5215344" y="4042094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Linear layer</a:t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526" name="Google Shape;52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763" y="761505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037" y="3486150"/>
            <a:ext cx="5525943" cy="101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25" y="1582331"/>
            <a:ext cx="2278856" cy="892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 flipH="1" rot="10800000">
            <a:off x="2543350" y="1691375"/>
            <a:ext cx="374880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76"/>
          <p:cNvCxnSpPr/>
          <p:nvPr/>
        </p:nvCxnSpPr>
        <p:spPr>
          <a:xfrm flipH="1" rot="10800000">
            <a:off x="4518682" y="3035589"/>
            <a:ext cx="1666200" cy="7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 layer as matrix multiplication</a:t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37" y="2619919"/>
            <a:ext cx="6036468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500" y="4200956"/>
            <a:ext cx="2571750" cy="40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37" y="904931"/>
            <a:ext cx="5525943" cy="101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77"/>
          <p:cNvCxnSpPr/>
          <p:nvPr/>
        </p:nvCxnSpPr>
        <p:spPr>
          <a:xfrm>
            <a:off x="4013825" y="1987988"/>
            <a:ext cx="8400" cy="5997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8"/>
          <p:cNvSpPr/>
          <p:nvPr/>
        </p:nvSpPr>
        <p:spPr>
          <a:xfrm>
            <a:off x="194501" y="1774489"/>
            <a:ext cx="6840900" cy="230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 in code</a:t>
            </a:r>
            <a:endParaRPr/>
          </a:p>
        </p:txBody>
      </p:sp>
      <p:sp>
        <p:nvSpPr>
          <p:cNvPr id="546" name="Google Shape;546;p78"/>
          <p:cNvSpPr/>
          <p:nvPr/>
        </p:nvSpPr>
        <p:spPr>
          <a:xfrm>
            <a:off x="506810" y="1518424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8"/>
          <p:cNvSpPr/>
          <p:nvPr/>
        </p:nvSpPr>
        <p:spPr>
          <a:xfrm>
            <a:off x="2570765" y="1517287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8"/>
          <p:cNvSpPr/>
          <p:nvPr/>
        </p:nvSpPr>
        <p:spPr>
          <a:xfrm>
            <a:off x="4634720" y="1923678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8"/>
          <p:cNvSpPr/>
          <p:nvPr/>
        </p:nvSpPr>
        <p:spPr>
          <a:xfrm>
            <a:off x="6243173" y="2193708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78"/>
          <p:cNvCxnSpPr>
            <a:stCxn id="546" idx="3"/>
            <a:endCxn id="547" idx="1"/>
          </p:cNvCxnSpPr>
          <p:nvPr/>
        </p:nvCxnSpPr>
        <p:spPr>
          <a:xfrm flipH="1" rot="10800000">
            <a:off x="1298810" y="2959024"/>
            <a:ext cx="1272000" cy="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1" name="Google Shape;551;p78"/>
          <p:cNvCxnSpPr>
            <a:stCxn id="547" idx="3"/>
          </p:cNvCxnSpPr>
          <p:nvPr/>
        </p:nvCxnSpPr>
        <p:spPr>
          <a:xfrm>
            <a:off x="3362765" y="2958937"/>
            <a:ext cx="1257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2" name="Google Shape;552;p78"/>
          <p:cNvCxnSpPr>
            <a:stCxn id="548" idx="3"/>
          </p:cNvCxnSpPr>
          <p:nvPr/>
        </p:nvCxnSpPr>
        <p:spPr>
          <a:xfrm>
            <a:off x="5426720" y="2976828"/>
            <a:ext cx="8163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3" name="Google Shape;553;p78"/>
          <p:cNvSpPr txBox="1"/>
          <p:nvPr/>
        </p:nvSpPr>
        <p:spPr>
          <a:xfrm>
            <a:off x="1761753" y="897564"/>
            <a:ext cx="4460100" cy="31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4" name="Google Shape;554;p78"/>
          <p:cNvSpPr txBox="1"/>
          <p:nvPr/>
        </p:nvSpPr>
        <p:spPr>
          <a:xfrm>
            <a:off x="627782" y="2679762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8"/>
          <p:cNvSpPr txBox="1"/>
          <p:nvPr/>
        </p:nvSpPr>
        <p:spPr>
          <a:xfrm>
            <a:off x="2763333" y="2675288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8"/>
          <p:cNvSpPr txBox="1"/>
          <p:nvPr/>
        </p:nvSpPr>
        <p:spPr>
          <a:xfrm>
            <a:off x="4787819" y="2641871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7" name="Google Shape;557;p78"/>
          <p:cNvSpPr txBox="1"/>
          <p:nvPr/>
        </p:nvSpPr>
        <p:spPr>
          <a:xfrm>
            <a:off x="6435741" y="2675047"/>
            <a:ext cx="525900" cy="50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8" name="Google Shape;558;p78"/>
          <p:cNvSpPr txBox="1"/>
          <p:nvPr/>
        </p:nvSpPr>
        <p:spPr>
          <a:xfrm>
            <a:off x="3749937" y="1383618"/>
            <a:ext cx="4460100" cy="315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9" name="Google Shape;559;p78"/>
          <p:cNvSpPr txBox="1"/>
          <p:nvPr/>
        </p:nvSpPr>
        <p:spPr>
          <a:xfrm>
            <a:off x="5609434" y="1818575"/>
            <a:ext cx="4460100" cy="315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Frameworks</a:t>
            </a:r>
            <a:endParaRPr/>
          </a:p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Pytorch tutorials - </a:t>
            </a:r>
            <a:r>
              <a:rPr lang="cs" u="sng">
                <a:solidFill>
                  <a:schemeClr val="hlink"/>
                </a:solidFill>
                <a:hlinkClick r:id="rId3"/>
              </a:rPr>
              <a:t>https://pytorch.org/tutorials/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/>
              <a:t>Tensorflow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228600" y="3905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Loss functions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228600" y="83676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During training, loss function measures how network output differs from the desired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It is important to use the correct loss function for the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It is important to use correct activation function for the taks.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Multiple loss/activation pairs can usually be used for a single task, but choice affects, what the network learns. (You change the taks definition.)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Outputs and loss functions</a:t>
            </a:r>
            <a:endParaRPr/>
          </a:p>
        </p:txBody>
      </p:sp>
      <p:sp>
        <p:nvSpPr>
          <p:cNvPr id="571" name="Google Shape;571;p80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Regression</a:t>
            </a:r>
            <a:r>
              <a:rPr lang="cs"/>
              <a:t>: Linear - MSE, absolute differences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Binary Classification</a:t>
            </a:r>
            <a:r>
              <a:rPr lang="cs"/>
              <a:t>: Sigmoid - cross-entropy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Multi-class Classification:</a:t>
            </a:r>
            <a:r>
              <a:rPr lang="cs"/>
              <a:t> Softmax - cross-entropy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09" y="2799729"/>
            <a:ext cx="4247383" cy="5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25" y="4228988"/>
            <a:ext cx="5847262" cy="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579" name="Google Shape;579;p81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1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1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1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3" name="Google Shape;583;p81"/>
          <p:cNvCxnSpPr>
            <a:stCxn id="579" idx="3"/>
            <a:endCxn id="584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5" name="Google Shape;585;p81"/>
          <p:cNvCxnSpPr>
            <a:stCxn id="586" idx="0"/>
            <a:endCxn id="587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8" name="Google Shape;588;p81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1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1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1" name="Google Shape;591;p81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2" name="Google Shape;592;p81"/>
          <p:cNvSpPr txBox="1"/>
          <p:nvPr/>
        </p:nvSpPr>
        <p:spPr>
          <a:xfrm>
            <a:off x="2724684" y="2703931"/>
            <a:ext cx="4460100" cy="315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4" name="Google Shape;584;p81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593" name="Google Shape;593;p81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594" name="Google Shape;594;p81"/>
          <p:cNvCxnSpPr>
            <a:stCxn id="584" idx="6"/>
            <a:endCxn id="593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95" name="Google Shape;595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1"/>
          <p:cNvCxnSpPr>
            <a:endCxn id="584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81"/>
          <p:cNvCxnSpPr>
            <a:endCxn id="593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81"/>
          <p:cNvCxnSpPr>
            <a:stCxn id="593" idx="6"/>
            <a:endCxn id="580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99" name="Google Shape;59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/>
        </p:nvSpPr>
        <p:spPr>
          <a:xfrm>
            <a:off x="1881028" y="643942"/>
            <a:ext cx="4460100" cy="31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01" name="Google Shape;601;p81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02" name="Google Shape;602;p81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03" name="Google Shape;603;p81"/>
          <p:cNvCxnSpPr>
            <a:stCxn id="601" idx="6"/>
            <a:endCxn id="602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4" name="Google Shape;604;p81"/>
          <p:cNvCxnSpPr>
            <a:stCxn id="580" idx="3"/>
            <a:endCxn id="601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5" name="Google Shape;605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7300" y="1032069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1"/>
          <p:cNvCxnSpPr/>
          <p:nvPr/>
        </p:nvCxnSpPr>
        <p:spPr>
          <a:xfrm flipH="1">
            <a:off x="5765025" y="1394344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7" name="Google Shape;607;p81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8" name="Google Shape;60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81"/>
          <p:cNvCxnSpPr>
            <a:stCxn id="602" idx="4"/>
            <a:endCxn id="581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7" name="Google Shape;587;p81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10" name="Google Shape;610;p81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11" name="Google Shape;611;p81"/>
          <p:cNvCxnSpPr>
            <a:stCxn id="587" idx="2"/>
            <a:endCxn id="610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2" name="Google Shape;612;p81"/>
          <p:cNvCxnSpPr>
            <a:endCxn id="610" idx="4"/>
          </p:cNvCxnSpPr>
          <p:nvPr/>
        </p:nvCxnSpPr>
        <p:spPr>
          <a:xfrm rot="10800000">
            <a:off x="4276563" y="3689325"/>
            <a:ext cx="6600" cy="450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13" name="Google Shape;613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0300" y="4197262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81"/>
          <p:cNvCxnSpPr>
            <a:stCxn id="581" idx="1"/>
            <a:endCxn id="587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86" name="Google Shape;586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1"/>
          <p:cNvSpPr txBox="1"/>
          <p:nvPr/>
        </p:nvSpPr>
        <p:spPr>
          <a:xfrm>
            <a:off x="5704537" y="643949"/>
            <a:ext cx="4460100" cy="315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16" name="Google Shape;616;p81"/>
          <p:cNvCxnSpPr>
            <a:stCxn id="610" idx="2"/>
            <a:endCxn id="582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622" name="Google Shape;622;p82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2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2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2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82"/>
          <p:cNvCxnSpPr>
            <a:stCxn id="622" idx="3"/>
            <a:endCxn id="627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82"/>
          <p:cNvCxnSpPr>
            <a:stCxn id="629" idx="0"/>
            <a:endCxn id="630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82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2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2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4" name="Google Shape;634;p82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7" name="Google Shape;627;p82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35" name="Google Shape;635;p82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36" name="Google Shape;636;p82"/>
          <p:cNvCxnSpPr>
            <a:stCxn id="627" idx="6"/>
            <a:endCxn id="635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37" name="Google Shape;63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82"/>
          <p:cNvCxnSpPr>
            <a:endCxn id="627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p82"/>
          <p:cNvCxnSpPr>
            <a:endCxn id="635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0" name="Google Shape;640;p82"/>
          <p:cNvCxnSpPr>
            <a:stCxn id="635" idx="6"/>
            <a:endCxn id="623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1" name="Google Shape;641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2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43" name="Google Shape;643;p82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44" name="Google Shape;644;p82"/>
          <p:cNvCxnSpPr>
            <a:stCxn id="642" idx="6"/>
            <a:endCxn id="643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5" name="Google Shape;645;p82"/>
          <p:cNvCxnSpPr>
            <a:stCxn id="623" idx="3"/>
            <a:endCxn id="642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6" name="Google Shape;646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9825" y="539788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82"/>
          <p:cNvCxnSpPr>
            <a:stCxn id="648" idx="5"/>
            <a:endCxn id="649" idx="1"/>
          </p:cNvCxnSpPr>
          <p:nvPr/>
        </p:nvCxnSpPr>
        <p:spPr>
          <a:xfrm flipH="1" rot="10800000">
            <a:off x="4737627" y="1382832"/>
            <a:ext cx="955800" cy="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82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51" name="Google Shape;651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82"/>
          <p:cNvCxnSpPr>
            <a:stCxn id="643" idx="4"/>
            <a:endCxn id="624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0" name="Google Shape;630;p82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53" name="Google Shape;653;p82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54" name="Google Shape;654;p82"/>
          <p:cNvCxnSpPr>
            <a:stCxn id="630" idx="2"/>
            <a:endCxn id="653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5" name="Google Shape;655;p82"/>
          <p:cNvCxnSpPr>
            <a:endCxn id="653" idx="4"/>
          </p:cNvCxnSpPr>
          <p:nvPr/>
        </p:nvCxnSpPr>
        <p:spPr>
          <a:xfrm rot="10800000">
            <a:off x="4276563" y="3689325"/>
            <a:ext cx="6600" cy="450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56" name="Google Shape;656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0300" y="4197262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82"/>
          <p:cNvCxnSpPr>
            <a:stCxn id="624" idx="1"/>
            <a:endCxn id="630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29" name="Google Shape;629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82"/>
          <p:cNvCxnSpPr>
            <a:stCxn id="653" idx="2"/>
            <a:endCxn id="625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8" name="Google Shape;648;p82"/>
          <p:cNvSpPr/>
          <p:nvPr/>
        </p:nvSpPr>
        <p:spPr>
          <a:xfrm>
            <a:off x="4148675" y="9496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cxnSp>
        <p:nvCxnSpPr>
          <p:cNvPr id="659" name="Google Shape;659;p82"/>
          <p:cNvCxnSpPr>
            <a:endCxn id="648" idx="4"/>
          </p:cNvCxnSpPr>
          <p:nvPr/>
        </p:nvCxnSpPr>
        <p:spPr>
          <a:xfrm rot="10800000">
            <a:off x="4493675" y="1457513"/>
            <a:ext cx="2400" cy="264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0" name="Google Shape;660;p82"/>
          <p:cNvCxnSpPr>
            <a:stCxn id="646" idx="1"/>
            <a:endCxn id="648" idx="7"/>
          </p:cNvCxnSpPr>
          <p:nvPr/>
        </p:nvCxnSpPr>
        <p:spPr>
          <a:xfrm flipH="1">
            <a:off x="4737525" y="711238"/>
            <a:ext cx="372300" cy="312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9" name="Google Shape;649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3513" y="1289981"/>
            <a:ext cx="185738" cy="185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82"/>
          <p:cNvCxnSpPr>
            <a:stCxn id="649" idx="2"/>
            <a:endCxn id="642" idx="0"/>
          </p:cNvCxnSpPr>
          <p:nvPr/>
        </p:nvCxnSpPr>
        <p:spPr>
          <a:xfrm>
            <a:off x="5786381" y="1475719"/>
            <a:ext cx="30900" cy="294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667" name="Google Shape;667;p83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3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3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3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83"/>
          <p:cNvCxnSpPr>
            <a:stCxn id="667" idx="3"/>
            <a:endCxn id="672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3" name="Google Shape;673;p83"/>
          <p:cNvCxnSpPr>
            <a:stCxn id="674" idx="0"/>
            <a:endCxn id="675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6" name="Google Shape;676;p83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3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83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9" name="Google Shape;679;p83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2" name="Google Shape;672;p83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80" name="Google Shape;680;p83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81" name="Google Shape;681;p83"/>
          <p:cNvCxnSpPr>
            <a:stCxn id="672" idx="6"/>
            <a:endCxn id="680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82" name="Google Shape;68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83"/>
          <p:cNvCxnSpPr>
            <a:endCxn id="672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4" name="Google Shape;684;p83"/>
          <p:cNvCxnSpPr>
            <a:endCxn id="680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5" name="Google Shape;685;p83"/>
          <p:cNvCxnSpPr>
            <a:stCxn id="680" idx="6"/>
            <a:endCxn id="668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86" name="Google Shape;68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3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88" name="Google Shape;688;p83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89" name="Google Shape;689;p83"/>
          <p:cNvCxnSpPr>
            <a:stCxn id="687" idx="6"/>
            <a:endCxn id="688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0" name="Google Shape;690;p83"/>
          <p:cNvCxnSpPr>
            <a:stCxn id="668" idx="3"/>
            <a:endCxn id="687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1" name="Google Shape;691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9825" y="539788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83"/>
          <p:cNvCxnSpPr>
            <a:stCxn id="693" idx="5"/>
            <a:endCxn id="694" idx="1"/>
          </p:cNvCxnSpPr>
          <p:nvPr/>
        </p:nvCxnSpPr>
        <p:spPr>
          <a:xfrm flipH="1" rot="10800000">
            <a:off x="4737627" y="1382832"/>
            <a:ext cx="955800" cy="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5" name="Google Shape;695;p83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6" name="Google Shape;69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83"/>
          <p:cNvCxnSpPr>
            <a:stCxn id="688" idx="4"/>
            <a:endCxn id="669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5" name="Google Shape;675;p83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98" name="Google Shape;698;p83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99" name="Google Shape;699;p83"/>
          <p:cNvCxnSpPr>
            <a:stCxn id="675" idx="2"/>
            <a:endCxn id="698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0" name="Google Shape;700;p83"/>
          <p:cNvCxnSpPr>
            <a:stCxn id="669" idx="1"/>
            <a:endCxn id="675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74" name="Google Shape;674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83"/>
          <p:cNvCxnSpPr>
            <a:stCxn id="698" idx="2"/>
            <a:endCxn id="670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3" name="Google Shape;693;p83"/>
          <p:cNvSpPr/>
          <p:nvPr/>
        </p:nvSpPr>
        <p:spPr>
          <a:xfrm>
            <a:off x="4148675" y="9496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cxnSp>
        <p:nvCxnSpPr>
          <p:cNvPr id="702" name="Google Shape;702;p83"/>
          <p:cNvCxnSpPr>
            <a:endCxn id="693" idx="4"/>
          </p:cNvCxnSpPr>
          <p:nvPr/>
        </p:nvCxnSpPr>
        <p:spPr>
          <a:xfrm rot="10800000">
            <a:off x="4493675" y="1457513"/>
            <a:ext cx="2400" cy="264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3" name="Google Shape;703;p83"/>
          <p:cNvCxnSpPr>
            <a:stCxn id="691" idx="1"/>
            <a:endCxn id="693" idx="7"/>
          </p:cNvCxnSpPr>
          <p:nvPr/>
        </p:nvCxnSpPr>
        <p:spPr>
          <a:xfrm flipH="1">
            <a:off x="4737525" y="711238"/>
            <a:ext cx="372300" cy="312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4" name="Google Shape;69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3513" y="1289981"/>
            <a:ext cx="185738" cy="185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83"/>
          <p:cNvCxnSpPr>
            <a:stCxn id="694" idx="2"/>
            <a:endCxn id="687" idx="0"/>
          </p:cNvCxnSpPr>
          <p:nvPr/>
        </p:nvCxnSpPr>
        <p:spPr>
          <a:xfrm>
            <a:off x="5786381" y="1475719"/>
            <a:ext cx="30900" cy="294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5" name="Google Shape;705;p83"/>
          <p:cNvCxnSpPr>
            <a:endCxn id="698" idx="0"/>
          </p:cNvCxnSpPr>
          <p:nvPr/>
        </p:nvCxnSpPr>
        <p:spPr>
          <a:xfrm flipH="1">
            <a:off x="4276563" y="2314425"/>
            <a:ext cx="221100" cy="9177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6" name="Google Shape;706;p83"/>
          <p:cNvSpPr/>
          <p:nvPr/>
        </p:nvSpPr>
        <p:spPr>
          <a:xfrm>
            <a:off x="7905375" y="3201450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pic>
        <p:nvPicPr>
          <p:cNvPr id="707" name="Google Shape;707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5425" y="4219275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83"/>
          <p:cNvCxnSpPr>
            <a:stCxn id="669" idx="3"/>
            <a:endCxn id="706" idx="2"/>
          </p:cNvCxnSpPr>
          <p:nvPr/>
        </p:nvCxnSpPr>
        <p:spPr>
          <a:xfrm flipH="1" rot="10800000">
            <a:off x="7300200" y="3455318"/>
            <a:ext cx="605100" cy="54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9" name="Google Shape;709;p83"/>
          <p:cNvCxnSpPr>
            <a:stCxn id="707" idx="0"/>
            <a:endCxn id="706" idx="4"/>
          </p:cNvCxnSpPr>
          <p:nvPr/>
        </p:nvCxnSpPr>
        <p:spPr>
          <a:xfrm flipH="1" rot="10800000">
            <a:off x="8165463" y="3709275"/>
            <a:ext cx="84900" cy="5100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0" name="Google Shape;710;p83"/>
          <p:cNvCxnSpPr/>
          <p:nvPr/>
        </p:nvCxnSpPr>
        <p:spPr>
          <a:xfrm rot="10800000">
            <a:off x="8242875" y="2681550"/>
            <a:ext cx="15000" cy="5100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1" name="Google Shape;711;p83"/>
          <p:cNvSpPr/>
          <p:nvPr/>
        </p:nvSpPr>
        <p:spPr>
          <a:xfrm>
            <a:off x="7854375" y="2126280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66138" y="2273944"/>
            <a:ext cx="364331" cy="24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4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Training of neural networks</a:t>
            </a:r>
            <a:endParaRPr/>
          </a:p>
        </p:txBody>
      </p:sp>
      <p:pic>
        <p:nvPicPr>
          <p:cNvPr id="718" name="Google Shape;7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13" y="8081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00" y="808091"/>
            <a:ext cx="35718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5"/>
          <p:cNvSpPr/>
          <p:nvPr/>
        </p:nvSpPr>
        <p:spPr>
          <a:xfrm>
            <a:off x="3330350" y="1905025"/>
            <a:ext cx="206400" cy="312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5"/>
          <p:cNvSpPr/>
          <p:nvPr/>
        </p:nvSpPr>
        <p:spPr>
          <a:xfrm>
            <a:off x="5133875" y="2196875"/>
            <a:ext cx="206400" cy="286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5"/>
          <p:cNvSpPr/>
          <p:nvPr/>
        </p:nvSpPr>
        <p:spPr>
          <a:xfrm>
            <a:off x="2364000" y="1905025"/>
            <a:ext cx="206400" cy="286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5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 Descent</a:t>
            </a:r>
            <a:endParaRPr/>
          </a:p>
        </p:txBody>
      </p:sp>
      <p:pic>
        <p:nvPicPr>
          <p:cNvPr descr="http://blog.datumbox.com/wp-content/uploads/2013/10/gradient-descent.png" id="728" name="Google Shape;72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73" y="2434074"/>
            <a:ext cx="4775475" cy="24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475" y="1463206"/>
            <a:ext cx="3571875" cy="98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13" y="8081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600" y="808091"/>
            <a:ext cx="35718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Derivatives</a:t>
            </a:r>
            <a:endParaRPr/>
          </a:p>
        </p:txBody>
      </p:sp>
      <p:sp>
        <p:nvSpPr>
          <p:cNvPr id="737" name="Google Shape;737;p8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75" y="1903125"/>
            <a:ext cx="3271838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7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Gradients for training - chain rule</a:t>
            </a:r>
            <a:endParaRPr/>
          </a:p>
        </p:txBody>
      </p:sp>
      <p:sp>
        <p:nvSpPr>
          <p:cNvPr id="744" name="Google Shape;744;p87"/>
          <p:cNvSpPr txBox="1"/>
          <p:nvPr>
            <p:ph idx="1" type="body"/>
          </p:nvPr>
        </p:nvSpPr>
        <p:spPr>
          <a:xfrm>
            <a:off x="228600" y="6721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Need</a:t>
            </a:r>
            <a:endParaRPr/>
          </a:p>
        </p:txBody>
      </p:sp>
      <p:sp>
        <p:nvSpPr>
          <p:cNvPr id="745" name="Google Shape;745;p87"/>
          <p:cNvSpPr/>
          <p:nvPr/>
        </p:nvSpPr>
        <p:spPr>
          <a:xfrm>
            <a:off x="3515600" y="3451594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+</a:t>
            </a:r>
            <a:endParaRPr/>
          </a:p>
        </p:txBody>
      </p:sp>
      <p:cxnSp>
        <p:nvCxnSpPr>
          <p:cNvPr id="746" name="Google Shape;746;p87"/>
          <p:cNvCxnSpPr>
            <a:stCxn id="745" idx="6"/>
            <a:endCxn id="747" idx="2"/>
          </p:cNvCxnSpPr>
          <p:nvPr/>
        </p:nvCxnSpPr>
        <p:spPr>
          <a:xfrm>
            <a:off x="3924500" y="3596644"/>
            <a:ext cx="561000" cy="3735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7" name="Google Shape;747;p87"/>
          <p:cNvSpPr/>
          <p:nvPr/>
        </p:nvSpPr>
        <p:spPr>
          <a:xfrm>
            <a:off x="4485600" y="3825206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-</a:t>
            </a:r>
            <a:endParaRPr/>
          </a:p>
        </p:txBody>
      </p:sp>
      <p:sp>
        <p:nvSpPr>
          <p:cNvPr id="748" name="Google Shape;748;p87"/>
          <p:cNvSpPr/>
          <p:nvPr/>
        </p:nvSpPr>
        <p:spPr>
          <a:xfrm>
            <a:off x="5648327" y="3741619"/>
            <a:ext cx="6447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(z)</a:t>
            </a:r>
            <a:r>
              <a:rPr baseline="30000" lang="cs"/>
              <a:t>2</a:t>
            </a:r>
            <a:endParaRPr baseline="30000"/>
          </a:p>
        </p:txBody>
      </p:sp>
      <p:cxnSp>
        <p:nvCxnSpPr>
          <p:cNvPr id="749" name="Google Shape;749;p87"/>
          <p:cNvCxnSpPr>
            <a:stCxn id="747" idx="6"/>
            <a:endCxn id="748" idx="2"/>
          </p:cNvCxnSpPr>
          <p:nvPr/>
        </p:nvCxnSpPr>
        <p:spPr>
          <a:xfrm>
            <a:off x="4894500" y="3970256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0" name="Google Shape;750;p87"/>
          <p:cNvCxnSpPr/>
          <p:nvPr/>
        </p:nvCxnSpPr>
        <p:spPr>
          <a:xfrm>
            <a:off x="6293025" y="3970219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1" name="Google Shape;751;p87"/>
          <p:cNvCxnSpPr>
            <a:endCxn id="747" idx="3"/>
          </p:cNvCxnSpPr>
          <p:nvPr/>
        </p:nvCxnSpPr>
        <p:spPr>
          <a:xfrm flipH="1" rot="10800000">
            <a:off x="4100582" y="4072822"/>
            <a:ext cx="444900" cy="582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2" name="Google Shape;752;p87"/>
          <p:cNvSpPr txBox="1"/>
          <p:nvPr/>
        </p:nvSpPr>
        <p:spPr>
          <a:xfrm>
            <a:off x="3948275" y="46551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3</a:t>
            </a:r>
            <a:endParaRPr/>
          </a:p>
        </p:txBody>
      </p:sp>
      <p:cxnSp>
        <p:nvCxnSpPr>
          <p:cNvPr id="753" name="Google Shape;753;p87"/>
          <p:cNvCxnSpPr>
            <a:stCxn id="754" idx="6"/>
            <a:endCxn id="745" idx="2"/>
          </p:cNvCxnSpPr>
          <p:nvPr/>
        </p:nvCxnSpPr>
        <p:spPr>
          <a:xfrm>
            <a:off x="2540075" y="330661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5" name="Google Shape;755;p87"/>
          <p:cNvCxnSpPr>
            <a:stCxn id="756" idx="6"/>
            <a:endCxn id="745" idx="2"/>
          </p:cNvCxnSpPr>
          <p:nvPr/>
        </p:nvCxnSpPr>
        <p:spPr>
          <a:xfrm flipH="1" rot="10800000">
            <a:off x="2540075" y="359656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6" name="Google Shape;756;p87"/>
          <p:cNvSpPr/>
          <p:nvPr/>
        </p:nvSpPr>
        <p:spPr>
          <a:xfrm>
            <a:off x="2131175" y="374161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sp>
        <p:nvSpPr>
          <p:cNvPr id="754" name="Google Shape;754;p87"/>
          <p:cNvSpPr/>
          <p:nvPr/>
        </p:nvSpPr>
        <p:spPr>
          <a:xfrm>
            <a:off x="2131175" y="316156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cxnSp>
        <p:nvCxnSpPr>
          <p:cNvPr id="757" name="Google Shape;757;p87"/>
          <p:cNvCxnSpPr>
            <a:endCxn id="756" idx="4"/>
          </p:cNvCxnSpPr>
          <p:nvPr/>
        </p:nvCxnSpPr>
        <p:spPr>
          <a:xfrm rot="10800000">
            <a:off x="2335625" y="4031719"/>
            <a:ext cx="287700" cy="475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8" name="Google Shape;758;p87"/>
          <p:cNvCxnSpPr>
            <a:endCxn id="754" idx="0"/>
          </p:cNvCxnSpPr>
          <p:nvPr/>
        </p:nvCxnSpPr>
        <p:spPr>
          <a:xfrm flipH="1">
            <a:off x="2335625" y="2781769"/>
            <a:ext cx="404100" cy="379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9" name="Google Shape;759;p87"/>
          <p:cNvSpPr txBox="1"/>
          <p:nvPr/>
        </p:nvSpPr>
        <p:spPr>
          <a:xfrm>
            <a:off x="2623325" y="4507463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1</a:t>
            </a:r>
            <a:endParaRPr baseline="-25000"/>
          </a:p>
        </p:txBody>
      </p:sp>
      <p:sp>
        <p:nvSpPr>
          <p:cNvPr id="760" name="Google Shape;760;p87"/>
          <p:cNvSpPr txBox="1"/>
          <p:nvPr/>
        </p:nvSpPr>
        <p:spPr>
          <a:xfrm>
            <a:off x="2647900" y="2552400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2</a:t>
            </a:r>
            <a:endParaRPr baseline="-25000"/>
          </a:p>
        </p:txBody>
      </p:sp>
      <p:cxnSp>
        <p:nvCxnSpPr>
          <p:cNvPr id="761" name="Google Shape;761;p87"/>
          <p:cNvCxnSpPr>
            <a:endCxn id="754" idx="2"/>
          </p:cNvCxnSpPr>
          <p:nvPr/>
        </p:nvCxnSpPr>
        <p:spPr>
          <a:xfrm flipH="1" rot="10800000">
            <a:off x="1316075" y="3306619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2" name="Google Shape;762;p87"/>
          <p:cNvCxnSpPr/>
          <p:nvPr/>
        </p:nvCxnSpPr>
        <p:spPr>
          <a:xfrm flipH="1" rot="10800000">
            <a:off x="1316150" y="3883744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3" name="Google Shape;763;p87"/>
          <p:cNvSpPr txBox="1"/>
          <p:nvPr/>
        </p:nvSpPr>
        <p:spPr>
          <a:xfrm>
            <a:off x="1020600" y="3164344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</a:t>
            </a:r>
            <a:endParaRPr/>
          </a:p>
        </p:txBody>
      </p:sp>
      <p:sp>
        <p:nvSpPr>
          <p:cNvPr id="764" name="Google Shape;764;p87"/>
          <p:cNvSpPr txBox="1"/>
          <p:nvPr/>
        </p:nvSpPr>
        <p:spPr>
          <a:xfrm>
            <a:off x="1020600" y="37416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2</a:t>
            </a:r>
            <a:endParaRPr/>
          </a:p>
        </p:txBody>
      </p:sp>
      <p:pic>
        <p:nvPicPr>
          <p:cNvPr id="765" name="Google Shape;7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25" y="1341129"/>
            <a:ext cx="436267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5" y="1980488"/>
            <a:ext cx="4362674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843" y="677625"/>
            <a:ext cx="1853452" cy="55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8"/>
          <p:cNvSpPr/>
          <p:nvPr/>
        </p:nvSpPr>
        <p:spPr>
          <a:xfrm>
            <a:off x="2870589" y="1309369"/>
            <a:ext cx="1708200" cy="11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8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 for training</a:t>
            </a:r>
            <a:endParaRPr/>
          </a:p>
        </p:txBody>
      </p:sp>
      <p:sp>
        <p:nvSpPr>
          <p:cNvPr id="774" name="Google Shape;774;p88"/>
          <p:cNvSpPr txBox="1"/>
          <p:nvPr>
            <p:ph idx="1" type="body"/>
          </p:nvPr>
        </p:nvSpPr>
        <p:spPr>
          <a:xfrm>
            <a:off x="228600" y="6721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Need</a:t>
            </a:r>
            <a:endParaRPr/>
          </a:p>
        </p:txBody>
      </p:sp>
      <p:sp>
        <p:nvSpPr>
          <p:cNvPr id="775" name="Google Shape;775;p88"/>
          <p:cNvSpPr/>
          <p:nvPr/>
        </p:nvSpPr>
        <p:spPr>
          <a:xfrm>
            <a:off x="3515600" y="3451594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+</a:t>
            </a:r>
            <a:endParaRPr/>
          </a:p>
        </p:txBody>
      </p:sp>
      <p:cxnSp>
        <p:nvCxnSpPr>
          <p:cNvPr id="776" name="Google Shape;776;p88"/>
          <p:cNvCxnSpPr>
            <a:stCxn id="775" idx="6"/>
            <a:endCxn id="777" idx="2"/>
          </p:cNvCxnSpPr>
          <p:nvPr/>
        </p:nvCxnSpPr>
        <p:spPr>
          <a:xfrm>
            <a:off x="3924500" y="3596644"/>
            <a:ext cx="561000" cy="3735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7" name="Google Shape;777;p88"/>
          <p:cNvSpPr/>
          <p:nvPr/>
        </p:nvSpPr>
        <p:spPr>
          <a:xfrm>
            <a:off x="4485600" y="3825206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-</a:t>
            </a:r>
            <a:endParaRPr/>
          </a:p>
        </p:txBody>
      </p:sp>
      <p:sp>
        <p:nvSpPr>
          <p:cNvPr id="778" name="Google Shape;778;p88"/>
          <p:cNvSpPr/>
          <p:nvPr/>
        </p:nvSpPr>
        <p:spPr>
          <a:xfrm>
            <a:off x="5648327" y="3741619"/>
            <a:ext cx="6447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(z)</a:t>
            </a:r>
            <a:r>
              <a:rPr baseline="30000" lang="cs"/>
              <a:t>2</a:t>
            </a:r>
            <a:endParaRPr baseline="30000"/>
          </a:p>
        </p:txBody>
      </p:sp>
      <p:cxnSp>
        <p:nvCxnSpPr>
          <p:cNvPr id="779" name="Google Shape;779;p88"/>
          <p:cNvCxnSpPr>
            <a:stCxn id="777" idx="6"/>
            <a:endCxn id="778" idx="2"/>
          </p:cNvCxnSpPr>
          <p:nvPr/>
        </p:nvCxnSpPr>
        <p:spPr>
          <a:xfrm>
            <a:off x="4894500" y="3970256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0" name="Google Shape;780;p88"/>
          <p:cNvCxnSpPr/>
          <p:nvPr/>
        </p:nvCxnSpPr>
        <p:spPr>
          <a:xfrm>
            <a:off x="6293025" y="3970219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1" name="Google Shape;781;p88"/>
          <p:cNvCxnSpPr>
            <a:endCxn id="777" idx="3"/>
          </p:cNvCxnSpPr>
          <p:nvPr/>
        </p:nvCxnSpPr>
        <p:spPr>
          <a:xfrm flipH="1" rot="10800000">
            <a:off x="4100582" y="4072822"/>
            <a:ext cx="444900" cy="582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2" name="Google Shape;782;p88"/>
          <p:cNvSpPr txBox="1"/>
          <p:nvPr/>
        </p:nvSpPr>
        <p:spPr>
          <a:xfrm>
            <a:off x="3948275" y="46551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3</a:t>
            </a:r>
            <a:endParaRPr/>
          </a:p>
        </p:txBody>
      </p:sp>
      <p:cxnSp>
        <p:nvCxnSpPr>
          <p:cNvPr id="783" name="Google Shape;783;p88"/>
          <p:cNvCxnSpPr>
            <a:stCxn id="784" idx="6"/>
            <a:endCxn id="775" idx="2"/>
          </p:cNvCxnSpPr>
          <p:nvPr/>
        </p:nvCxnSpPr>
        <p:spPr>
          <a:xfrm>
            <a:off x="2540075" y="330661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5" name="Google Shape;785;p88"/>
          <p:cNvCxnSpPr>
            <a:stCxn id="786" idx="6"/>
            <a:endCxn id="775" idx="2"/>
          </p:cNvCxnSpPr>
          <p:nvPr/>
        </p:nvCxnSpPr>
        <p:spPr>
          <a:xfrm flipH="1" rot="10800000">
            <a:off x="2540075" y="359656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6" name="Google Shape;786;p88"/>
          <p:cNvSpPr/>
          <p:nvPr/>
        </p:nvSpPr>
        <p:spPr>
          <a:xfrm>
            <a:off x="2131175" y="374161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sp>
        <p:nvSpPr>
          <p:cNvPr id="784" name="Google Shape;784;p88"/>
          <p:cNvSpPr/>
          <p:nvPr/>
        </p:nvSpPr>
        <p:spPr>
          <a:xfrm>
            <a:off x="2131175" y="316156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cxnSp>
        <p:nvCxnSpPr>
          <p:cNvPr id="787" name="Google Shape;787;p88"/>
          <p:cNvCxnSpPr>
            <a:endCxn id="786" idx="4"/>
          </p:cNvCxnSpPr>
          <p:nvPr/>
        </p:nvCxnSpPr>
        <p:spPr>
          <a:xfrm rot="10800000">
            <a:off x="2335625" y="4031719"/>
            <a:ext cx="287700" cy="475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8" name="Google Shape;788;p88"/>
          <p:cNvCxnSpPr>
            <a:endCxn id="784" idx="0"/>
          </p:cNvCxnSpPr>
          <p:nvPr/>
        </p:nvCxnSpPr>
        <p:spPr>
          <a:xfrm flipH="1">
            <a:off x="2335625" y="2781769"/>
            <a:ext cx="404100" cy="379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9" name="Google Shape;789;p88"/>
          <p:cNvSpPr txBox="1"/>
          <p:nvPr/>
        </p:nvSpPr>
        <p:spPr>
          <a:xfrm>
            <a:off x="2623325" y="4507463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1</a:t>
            </a:r>
            <a:endParaRPr baseline="-25000"/>
          </a:p>
        </p:txBody>
      </p:sp>
      <p:sp>
        <p:nvSpPr>
          <p:cNvPr id="790" name="Google Shape;790;p88"/>
          <p:cNvSpPr txBox="1"/>
          <p:nvPr/>
        </p:nvSpPr>
        <p:spPr>
          <a:xfrm>
            <a:off x="2672500" y="2532400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2</a:t>
            </a:r>
            <a:endParaRPr baseline="-25000"/>
          </a:p>
        </p:txBody>
      </p:sp>
      <p:cxnSp>
        <p:nvCxnSpPr>
          <p:cNvPr id="791" name="Google Shape;791;p88"/>
          <p:cNvCxnSpPr>
            <a:endCxn id="784" idx="2"/>
          </p:cNvCxnSpPr>
          <p:nvPr/>
        </p:nvCxnSpPr>
        <p:spPr>
          <a:xfrm flipH="1" rot="10800000">
            <a:off x="1316075" y="3306619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2" name="Google Shape;792;p88"/>
          <p:cNvCxnSpPr/>
          <p:nvPr/>
        </p:nvCxnSpPr>
        <p:spPr>
          <a:xfrm flipH="1" rot="10800000">
            <a:off x="1316150" y="3883744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93" name="Google Shape;793;p88"/>
          <p:cNvSpPr txBox="1"/>
          <p:nvPr/>
        </p:nvSpPr>
        <p:spPr>
          <a:xfrm>
            <a:off x="1020600" y="3164344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</a:t>
            </a:r>
            <a:endParaRPr/>
          </a:p>
        </p:txBody>
      </p:sp>
      <p:sp>
        <p:nvSpPr>
          <p:cNvPr id="794" name="Google Shape;794;p88"/>
          <p:cNvSpPr txBox="1"/>
          <p:nvPr/>
        </p:nvSpPr>
        <p:spPr>
          <a:xfrm>
            <a:off x="1020600" y="37416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2</a:t>
            </a:r>
            <a:endParaRPr/>
          </a:p>
        </p:txBody>
      </p:sp>
      <p:pic>
        <p:nvPicPr>
          <p:cNvPr id="795" name="Google Shape;79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40387"/>
            <a:ext cx="6719783" cy="4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373087"/>
            <a:ext cx="6638805" cy="4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852" y="3659466"/>
            <a:ext cx="78581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022" y="3235613"/>
            <a:ext cx="420750" cy="43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450" y="3370013"/>
            <a:ext cx="611325" cy="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2497" y="2969344"/>
            <a:ext cx="611325" cy="4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2522" y="2736113"/>
            <a:ext cx="483525" cy="39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3843" y="677625"/>
            <a:ext cx="1853452" cy="55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are neural networks?</a:t>
            </a:r>
            <a:endParaRPr/>
          </a:p>
        </p:txBody>
      </p:sp>
      <p:sp>
        <p:nvSpPr>
          <p:cNvPr id="201" name="Google Shape;201;p53"/>
          <p:cNvSpPr/>
          <p:nvPr/>
        </p:nvSpPr>
        <p:spPr>
          <a:xfrm>
            <a:off x="3577350" y="3291206"/>
            <a:ext cx="1768800" cy="108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53"/>
          <p:cNvCxnSpPr/>
          <p:nvPr/>
        </p:nvCxnSpPr>
        <p:spPr>
          <a:xfrm flipH="1" rot="10800000">
            <a:off x="2574090" y="3770222"/>
            <a:ext cx="958500" cy="690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" name="Google Shape;203;p53"/>
          <p:cNvCxnSpPr/>
          <p:nvPr/>
        </p:nvCxnSpPr>
        <p:spPr>
          <a:xfrm flipH="1" rot="10800000">
            <a:off x="5390890" y="3770222"/>
            <a:ext cx="958500" cy="690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311700" y="864350"/>
            <a:ext cx="86004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One of existing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Complex and flexible functions (could be computationally expensive)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learn to approximate a desired function from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accept large range of input types and produce large range of output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be “customized” to solve very different tasks.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53"/>
          <p:cNvPicPr preferRelativeResize="0"/>
          <p:nvPr/>
        </p:nvPicPr>
        <p:blipFill rotWithShape="1">
          <a:blip r:embed="rId3">
            <a:alphaModFix/>
          </a:blip>
          <a:srcRect b="9085" l="11006" r="4783" t="5604"/>
          <a:stretch/>
        </p:blipFill>
        <p:spPr>
          <a:xfrm>
            <a:off x="1108425" y="3322003"/>
            <a:ext cx="917850" cy="903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53"/>
          <p:cNvSpPr txBox="1"/>
          <p:nvPr/>
        </p:nvSpPr>
        <p:spPr>
          <a:xfrm>
            <a:off x="6591275" y="3376575"/>
            <a:ext cx="654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8</a:t>
            </a:r>
            <a:endParaRPr sz="4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9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Full training  / stochastic algorithms</a:t>
            </a:r>
            <a:endParaRPr/>
          </a:p>
        </p:txBody>
      </p:sp>
      <p:sp>
        <p:nvSpPr>
          <p:cNvPr id="808" name="Google Shape;808;p89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Forward pass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Compute loss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Backward pass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Compute derivatives of objective fce with respect to net. parameters using chain rule / backpropagation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Update parameters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47" y="690485"/>
            <a:ext cx="1996087" cy="11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900" y="3857713"/>
            <a:ext cx="3571875" cy="98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Stochastic/mini-batch gradient descent</a:t>
            </a:r>
            <a:endParaRPr/>
          </a:p>
        </p:txBody>
      </p:sp>
      <p:sp>
        <p:nvSpPr>
          <p:cNvPr id="816" name="Google Shape;816;p90"/>
          <p:cNvSpPr txBox="1"/>
          <p:nvPr>
            <p:ph idx="1" type="body"/>
          </p:nvPr>
        </p:nvSpPr>
        <p:spPr>
          <a:xfrm>
            <a:off x="228600" y="742950"/>
            <a:ext cx="8686800" cy="188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Large datasets -&gt; too much computation per network update -&gt; inefficient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Estimate gradients on a small random part of the training set (mini-batch) and update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Stochastic Gradient Descent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90"/>
          <p:cNvSpPr/>
          <p:nvPr/>
        </p:nvSpPr>
        <p:spPr>
          <a:xfrm>
            <a:off x="1730900" y="4253625"/>
            <a:ext cx="3516300" cy="369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0"/>
          <p:cNvCxnSpPr/>
          <p:nvPr/>
        </p:nvCxnSpPr>
        <p:spPr>
          <a:xfrm>
            <a:off x="1889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0"/>
          <p:cNvCxnSpPr/>
          <p:nvPr/>
        </p:nvCxnSpPr>
        <p:spPr>
          <a:xfrm>
            <a:off x="2041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90"/>
          <p:cNvCxnSpPr/>
          <p:nvPr/>
        </p:nvCxnSpPr>
        <p:spPr>
          <a:xfrm>
            <a:off x="2194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90"/>
          <p:cNvCxnSpPr/>
          <p:nvPr/>
        </p:nvCxnSpPr>
        <p:spPr>
          <a:xfrm>
            <a:off x="2346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0"/>
          <p:cNvCxnSpPr/>
          <p:nvPr/>
        </p:nvCxnSpPr>
        <p:spPr>
          <a:xfrm>
            <a:off x="2499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90"/>
          <p:cNvCxnSpPr/>
          <p:nvPr/>
        </p:nvCxnSpPr>
        <p:spPr>
          <a:xfrm>
            <a:off x="2651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90"/>
          <p:cNvCxnSpPr/>
          <p:nvPr/>
        </p:nvCxnSpPr>
        <p:spPr>
          <a:xfrm>
            <a:off x="2803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0"/>
          <p:cNvCxnSpPr/>
          <p:nvPr/>
        </p:nvCxnSpPr>
        <p:spPr>
          <a:xfrm>
            <a:off x="2956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90"/>
          <p:cNvCxnSpPr/>
          <p:nvPr/>
        </p:nvCxnSpPr>
        <p:spPr>
          <a:xfrm>
            <a:off x="3108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90"/>
          <p:cNvCxnSpPr/>
          <p:nvPr/>
        </p:nvCxnSpPr>
        <p:spPr>
          <a:xfrm>
            <a:off x="3261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0"/>
          <p:cNvCxnSpPr/>
          <p:nvPr/>
        </p:nvCxnSpPr>
        <p:spPr>
          <a:xfrm>
            <a:off x="3413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90"/>
          <p:cNvCxnSpPr/>
          <p:nvPr/>
        </p:nvCxnSpPr>
        <p:spPr>
          <a:xfrm>
            <a:off x="3565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90"/>
          <p:cNvCxnSpPr/>
          <p:nvPr/>
        </p:nvCxnSpPr>
        <p:spPr>
          <a:xfrm>
            <a:off x="3718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0"/>
          <p:cNvCxnSpPr/>
          <p:nvPr/>
        </p:nvCxnSpPr>
        <p:spPr>
          <a:xfrm>
            <a:off x="3870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90"/>
          <p:cNvCxnSpPr/>
          <p:nvPr/>
        </p:nvCxnSpPr>
        <p:spPr>
          <a:xfrm>
            <a:off x="4023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90"/>
          <p:cNvCxnSpPr/>
          <p:nvPr/>
        </p:nvCxnSpPr>
        <p:spPr>
          <a:xfrm>
            <a:off x="4175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>
            <a:off x="4327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0"/>
          <p:cNvCxnSpPr/>
          <p:nvPr/>
        </p:nvCxnSpPr>
        <p:spPr>
          <a:xfrm>
            <a:off x="4480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0"/>
          <p:cNvCxnSpPr/>
          <p:nvPr/>
        </p:nvCxnSpPr>
        <p:spPr>
          <a:xfrm>
            <a:off x="4632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90"/>
          <p:cNvCxnSpPr/>
          <p:nvPr/>
        </p:nvCxnSpPr>
        <p:spPr>
          <a:xfrm>
            <a:off x="4785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90"/>
          <p:cNvCxnSpPr/>
          <p:nvPr/>
        </p:nvCxnSpPr>
        <p:spPr>
          <a:xfrm>
            <a:off x="4937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0"/>
          <p:cNvCxnSpPr/>
          <p:nvPr/>
        </p:nvCxnSpPr>
        <p:spPr>
          <a:xfrm>
            <a:off x="5089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90"/>
          <p:cNvSpPr txBox="1"/>
          <p:nvPr/>
        </p:nvSpPr>
        <p:spPr>
          <a:xfrm>
            <a:off x="914700" y="4174250"/>
            <a:ext cx="66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D=</a:t>
            </a:r>
            <a:endParaRPr sz="2800"/>
          </a:p>
        </p:txBody>
      </p:sp>
      <p:sp>
        <p:nvSpPr>
          <p:cNvPr id="841" name="Google Shape;841;p90"/>
          <p:cNvSpPr/>
          <p:nvPr/>
        </p:nvSpPr>
        <p:spPr>
          <a:xfrm>
            <a:off x="2722225" y="3226594"/>
            <a:ext cx="1377900" cy="3696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90"/>
          <p:cNvCxnSpPr/>
          <p:nvPr/>
        </p:nvCxnSpPr>
        <p:spPr>
          <a:xfrm>
            <a:off x="28809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90"/>
          <p:cNvCxnSpPr/>
          <p:nvPr/>
        </p:nvCxnSpPr>
        <p:spPr>
          <a:xfrm>
            <a:off x="30333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90"/>
          <p:cNvCxnSpPr/>
          <p:nvPr/>
        </p:nvCxnSpPr>
        <p:spPr>
          <a:xfrm>
            <a:off x="31857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90"/>
          <p:cNvCxnSpPr/>
          <p:nvPr/>
        </p:nvCxnSpPr>
        <p:spPr>
          <a:xfrm>
            <a:off x="33381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90"/>
          <p:cNvCxnSpPr/>
          <p:nvPr/>
        </p:nvCxnSpPr>
        <p:spPr>
          <a:xfrm>
            <a:off x="34905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90"/>
          <p:cNvCxnSpPr/>
          <p:nvPr/>
        </p:nvCxnSpPr>
        <p:spPr>
          <a:xfrm>
            <a:off x="36429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0"/>
          <p:cNvCxnSpPr/>
          <p:nvPr/>
        </p:nvCxnSpPr>
        <p:spPr>
          <a:xfrm>
            <a:off x="37953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0"/>
          <p:cNvCxnSpPr/>
          <p:nvPr/>
        </p:nvCxnSpPr>
        <p:spPr>
          <a:xfrm>
            <a:off x="39477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0"/>
          <p:cNvCxnSpPr/>
          <p:nvPr/>
        </p:nvCxnSpPr>
        <p:spPr>
          <a:xfrm>
            <a:off x="41001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0"/>
          <p:cNvCxnSpPr/>
          <p:nvPr/>
        </p:nvCxnSpPr>
        <p:spPr>
          <a:xfrm flipH="1" rot="10800000">
            <a:off x="2105025" y="3592969"/>
            <a:ext cx="697500" cy="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90"/>
          <p:cNvCxnSpPr/>
          <p:nvPr/>
        </p:nvCxnSpPr>
        <p:spPr>
          <a:xfrm flipH="1" rot="10800000">
            <a:off x="2895050" y="3598988"/>
            <a:ext cx="67200" cy="7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0"/>
          <p:cNvCxnSpPr/>
          <p:nvPr/>
        </p:nvCxnSpPr>
        <p:spPr>
          <a:xfrm rot="10800000">
            <a:off x="3074375" y="3592988"/>
            <a:ext cx="2745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90"/>
          <p:cNvCxnSpPr/>
          <p:nvPr/>
        </p:nvCxnSpPr>
        <p:spPr>
          <a:xfrm rot="10800000">
            <a:off x="3238588" y="3577219"/>
            <a:ext cx="2745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90"/>
          <p:cNvCxnSpPr>
            <a:endCxn id="841" idx="2"/>
          </p:cNvCxnSpPr>
          <p:nvPr/>
        </p:nvCxnSpPr>
        <p:spPr>
          <a:xfrm rot="10800000">
            <a:off x="3411175" y="3596194"/>
            <a:ext cx="534300" cy="7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90"/>
          <p:cNvCxnSpPr/>
          <p:nvPr/>
        </p:nvCxnSpPr>
        <p:spPr>
          <a:xfrm rot="10800000">
            <a:off x="3585750" y="3599306"/>
            <a:ext cx="662400" cy="7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90"/>
          <p:cNvCxnSpPr/>
          <p:nvPr/>
        </p:nvCxnSpPr>
        <p:spPr>
          <a:xfrm rot="10800000">
            <a:off x="3881875" y="3604088"/>
            <a:ext cx="979800" cy="7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0"/>
          <p:cNvCxnSpPr/>
          <p:nvPr/>
        </p:nvCxnSpPr>
        <p:spPr>
          <a:xfrm rot="10800000">
            <a:off x="3990325" y="3604088"/>
            <a:ext cx="116550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90"/>
          <p:cNvCxnSpPr/>
          <p:nvPr/>
        </p:nvCxnSpPr>
        <p:spPr>
          <a:xfrm rot="10800000">
            <a:off x="3761875" y="3623006"/>
            <a:ext cx="979800" cy="7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90"/>
          <p:cNvSpPr txBox="1"/>
          <p:nvPr/>
        </p:nvSpPr>
        <p:spPr>
          <a:xfrm>
            <a:off x="585900" y="3145275"/>
            <a:ext cx="2142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mini-batch=</a:t>
            </a:r>
            <a:endParaRPr sz="2800"/>
          </a:p>
        </p:txBody>
      </p:sp>
      <p:sp>
        <p:nvSpPr>
          <p:cNvPr id="861" name="Google Shape;861;p90"/>
          <p:cNvSpPr txBox="1"/>
          <p:nvPr>
            <p:ph idx="1" type="body"/>
          </p:nvPr>
        </p:nvSpPr>
        <p:spPr>
          <a:xfrm>
            <a:off x="5318275" y="4253625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Gives exact</a:t>
            </a:r>
            <a:endParaRPr/>
          </a:p>
        </p:txBody>
      </p:sp>
      <p:pic>
        <p:nvPicPr>
          <p:cNvPr id="862" name="Google Shape;862;p90"/>
          <p:cNvPicPr preferRelativeResize="0"/>
          <p:nvPr/>
        </p:nvPicPr>
        <p:blipFill rotWithShape="1">
          <a:blip r:embed="rId3">
            <a:alphaModFix/>
          </a:blip>
          <a:srcRect b="0" l="0" r="73196" t="0"/>
          <a:stretch/>
        </p:blipFill>
        <p:spPr>
          <a:xfrm>
            <a:off x="6666849" y="4199100"/>
            <a:ext cx="493100" cy="5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0"/>
          <p:cNvSpPr txBox="1"/>
          <p:nvPr>
            <p:ph idx="1" type="body"/>
          </p:nvPr>
        </p:nvSpPr>
        <p:spPr>
          <a:xfrm>
            <a:off x="4338250" y="32038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Gives approximate</a:t>
            </a:r>
            <a:endParaRPr/>
          </a:p>
        </p:txBody>
      </p:sp>
      <p:pic>
        <p:nvPicPr>
          <p:cNvPr id="864" name="Google Shape;864;p90"/>
          <p:cNvPicPr preferRelativeResize="0"/>
          <p:nvPr/>
        </p:nvPicPr>
        <p:blipFill rotWithShape="1">
          <a:blip r:embed="rId3">
            <a:alphaModFix/>
          </a:blip>
          <a:srcRect b="0" l="0" r="73196" t="0"/>
          <a:stretch/>
        </p:blipFill>
        <p:spPr>
          <a:xfrm>
            <a:off x="6410175" y="3162350"/>
            <a:ext cx="419950" cy="5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75" y="2542741"/>
            <a:ext cx="3517950" cy="52818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0"/>
          <p:cNvSpPr/>
          <p:nvPr/>
        </p:nvSpPr>
        <p:spPr>
          <a:xfrm>
            <a:off x="2055425" y="4261150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0"/>
          <p:cNvSpPr/>
          <p:nvPr/>
        </p:nvSpPr>
        <p:spPr>
          <a:xfrm>
            <a:off x="28107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0"/>
          <p:cNvSpPr/>
          <p:nvPr/>
        </p:nvSpPr>
        <p:spPr>
          <a:xfrm>
            <a:off x="32679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0"/>
          <p:cNvSpPr/>
          <p:nvPr/>
        </p:nvSpPr>
        <p:spPr>
          <a:xfrm>
            <a:off x="3430200" y="426352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0"/>
          <p:cNvSpPr/>
          <p:nvPr/>
        </p:nvSpPr>
        <p:spPr>
          <a:xfrm>
            <a:off x="38775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0"/>
          <p:cNvSpPr/>
          <p:nvPr/>
        </p:nvSpPr>
        <p:spPr>
          <a:xfrm>
            <a:off x="4182325" y="4263538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0"/>
          <p:cNvSpPr/>
          <p:nvPr/>
        </p:nvSpPr>
        <p:spPr>
          <a:xfrm>
            <a:off x="4639525" y="4263538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0"/>
          <p:cNvSpPr/>
          <p:nvPr/>
        </p:nvSpPr>
        <p:spPr>
          <a:xfrm>
            <a:off x="4791925" y="4258563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90"/>
          <p:cNvSpPr/>
          <p:nvPr/>
        </p:nvSpPr>
        <p:spPr>
          <a:xfrm>
            <a:off x="5089975" y="4258563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Pytorch introduction / basics of tensors </a:t>
            </a:r>
            <a:endParaRPr/>
          </a:p>
        </p:txBody>
      </p:sp>
      <p:sp>
        <p:nvSpPr>
          <p:cNvPr id="880" name="Google Shape;880;p91"/>
          <p:cNvSpPr txBox="1"/>
          <p:nvPr>
            <p:ph idx="1" type="body"/>
          </p:nvPr>
        </p:nvSpPr>
        <p:spPr>
          <a:xfrm>
            <a:off x="228600" y="736650"/>
            <a:ext cx="8686800" cy="401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3"/>
              </a:rPr>
              <a:t>https://colab.research.google.com/drive/1cHv9lB3cUWjyFrTQXiXtOWgxETFLXeQW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The same as Numy with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Automatic differentiation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GPU support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Neural network layers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Loss functions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Optimization algorithms for neural networks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Datasets, data augmentation, predefined networks, pretrained network, ...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2"/>
          <p:cNvSpPr txBox="1"/>
          <p:nvPr>
            <p:ph type="title"/>
          </p:nvPr>
        </p:nvSpPr>
        <p:spPr>
          <a:xfrm>
            <a:off x="228600" y="171450"/>
            <a:ext cx="8686800" cy="72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 good model and guess real-world performance</a:t>
            </a:r>
            <a:endParaRPr/>
          </a:p>
        </p:txBody>
      </p:sp>
      <p:sp>
        <p:nvSpPr>
          <p:cNvPr id="886" name="Google Shape;886;p92"/>
          <p:cNvSpPr txBox="1"/>
          <p:nvPr>
            <p:ph idx="1" type="body"/>
          </p:nvPr>
        </p:nvSpPr>
        <p:spPr>
          <a:xfrm>
            <a:off x="228600" y="1045894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Training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Train models on this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In domain data, similar problems, synthetic, generated, augmented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Validation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Evaluate models, tune hyperparameters, choose alg. and architecture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Same (iid) as training set?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Test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Estimate real-world performance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Data ideally from real world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Loss is usually different than the target metric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Loss can improve while “accuracy” gets worse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networks for structured data</a:t>
            </a:r>
            <a:endParaRPr/>
          </a:p>
        </p:txBody>
      </p:sp>
      <p:sp>
        <p:nvSpPr>
          <p:cNvPr id="892" name="Google Shape;892;p93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00" y="833831"/>
            <a:ext cx="6100800" cy="406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4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Local cues</a:t>
            </a:r>
            <a:endParaRPr/>
          </a:p>
        </p:txBody>
      </p:sp>
      <p:pic>
        <p:nvPicPr>
          <p:cNvPr descr="D:\SVNRepository\prezentace\2010 - Joensuu - image classification\out.jpg" id="899" name="Google Shape;89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667941"/>
            <a:ext cx="5491163" cy="411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Local cues</a:t>
            </a:r>
            <a:endParaRPr/>
          </a:p>
        </p:txBody>
      </p:sp>
      <p:sp>
        <p:nvSpPr>
          <p:cNvPr id="905" name="Google Shape;905;p95"/>
          <p:cNvSpPr txBox="1"/>
          <p:nvPr>
            <p:ph idx="12" type="sldNum"/>
          </p:nvPr>
        </p:nvSpPr>
        <p:spPr>
          <a:xfrm>
            <a:off x="8153400" y="4857750"/>
            <a:ext cx="76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fld id="{00000000-1234-1234-1234-123412341234}" type="slidenum">
              <a:rPr lang="c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5" y="708422"/>
            <a:ext cx="5203032" cy="390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Image representations</a:t>
            </a:r>
            <a:endParaRPr/>
          </a:p>
        </p:txBody>
      </p:sp>
      <p:pic>
        <p:nvPicPr>
          <p:cNvPr id="912" name="Google Shape;91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64147"/>
            <a:ext cx="3206972" cy="3348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riedmanarchives.com/Skateboarding/images/Silhouette%208x10%20300%20dpi.jpg" id="913" name="Google Shape;91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619" y="767823"/>
            <a:ext cx="3092086" cy="374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7"/>
          <p:cNvSpPr txBox="1"/>
          <p:nvPr>
            <p:ph type="title"/>
          </p:nvPr>
        </p:nvSpPr>
        <p:spPr>
          <a:xfrm>
            <a:off x="156500" y="135938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Layers for images?</a:t>
            </a:r>
            <a:endParaRPr/>
          </a:p>
        </p:txBody>
      </p:sp>
      <p:sp>
        <p:nvSpPr>
          <p:cNvPr id="919" name="Google Shape;919;p97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Which mathematical operation fits?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local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Processes each part of input the same 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linear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the building block of neural networks for images, sound, ...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History of Convolutional Networks</a:t>
            </a:r>
            <a:endParaRPr/>
          </a:p>
        </p:txBody>
      </p:sp>
      <p:sp>
        <p:nvSpPr>
          <p:cNvPr id="925" name="Google Shape;925;p98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1980</a:t>
            </a:r>
            <a:r>
              <a:rPr lang="cs"/>
              <a:t> – Kunihiko Fukushima – </a:t>
            </a:r>
            <a:r>
              <a:rPr b="1" lang="cs"/>
              <a:t>Neocognitron</a:t>
            </a:r>
            <a:r>
              <a:rPr lang="cs"/>
              <a:t>: A Self-organizing Neural Network Model for a Mechanism of Pattern Recognition Unaffected by Shift in Position</a:t>
            </a:r>
            <a:endParaRPr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1986</a:t>
            </a:r>
            <a:r>
              <a:rPr lang="cs"/>
              <a:t> – Hinton, Rumelhart, Williams, McClelland - </a:t>
            </a:r>
            <a:r>
              <a:rPr b="1" lang="cs"/>
              <a:t>Backpropagation</a:t>
            </a:r>
            <a:r>
              <a:rPr lang="cs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1998</a:t>
            </a:r>
            <a:r>
              <a:rPr lang="cs"/>
              <a:t> – LeCun et al.: Gradient-Based Learning Applied to Document Recognition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2012</a:t>
            </a:r>
            <a:r>
              <a:rPr lang="cs"/>
              <a:t> – Krizhevsky et al.: ImageNet Classification with Deep Convolutional Neural Networks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2013-today</a:t>
            </a:r>
            <a:r>
              <a:rPr lang="cs"/>
              <a:t> – explosion of applications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Why?</a:t>
            </a:r>
            <a:endParaRPr/>
          </a:p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Scales with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Scales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General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State of the art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Massive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Mature tools</a:t>
            </a:r>
            <a:endParaRPr/>
          </a:p>
        </p:txBody>
      </p:sp>
      <p:pic>
        <p:nvPicPr>
          <p:cNvPr id="213" name="Google Shape;2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75" y="1954225"/>
            <a:ext cx="5124025" cy="2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9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</a:t>
            </a:r>
            <a:endParaRPr/>
          </a:p>
        </p:txBody>
      </p:sp>
      <p:grpSp>
        <p:nvGrpSpPr>
          <p:cNvPr id="931" name="Google Shape;931;p99"/>
          <p:cNvGrpSpPr/>
          <p:nvPr/>
        </p:nvGrpSpPr>
        <p:grpSpPr>
          <a:xfrm>
            <a:off x="4487346" y="2400244"/>
            <a:ext cx="4360626" cy="2381187"/>
            <a:chOff x="530600" y="1363125"/>
            <a:chExt cx="7868326" cy="4445001"/>
          </a:xfrm>
        </p:grpSpPr>
        <p:pic>
          <p:nvPicPr>
            <p:cNvPr id="932" name="Google Shape;932;p99"/>
            <p:cNvPicPr preferRelativeResize="0"/>
            <p:nvPr/>
          </p:nvPicPr>
          <p:blipFill rotWithShape="1">
            <a:blip r:embed="rId3">
              <a:alphaModFix/>
            </a:blip>
            <a:srcRect b="9318" l="13539" r="9919" t="9578"/>
            <a:stretch/>
          </p:blipFill>
          <p:spPr>
            <a:xfrm>
              <a:off x="3826925" y="1363125"/>
              <a:ext cx="4572001" cy="4445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3" name="Google Shape;933;p99"/>
            <p:cNvGrpSpPr/>
            <p:nvPr/>
          </p:nvGrpSpPr>
          <p:grpSpPr>
            <a:xfrm>
              <a:off x="530600" y="2466200"/>
              <a:ext cx="2378450" cy="2135500"/>
              <a:chOff x="530600" y="2466200"/>
              <a:chExt cx="2378450" cy="2135500"/>
            </a:xfrm>
          </p:grpSpPr>
          <p:pic>
            <p:nvPicPr>
              <p:cNvPr descr="http://www.robots.ox.ac.uk/~vgg/research/texclass/figs/with/mr8filters.jpg" id="934" name="Google Shape;934;p99"/>
              <p:cNvPicPr preferRelativeResize="0"/>
              <p:nvPr/>
            </p:nvPicPr>
            <p:blipFill rotWithShape="1">
              <a:blip r:embed="rId4">
                <a:alphaModFix/>
              </a:blip>
              <a:srcRect b="83705" l="1722" r="83437" t="1367"/>
              <a:stretch/>
            </p:blipFill>
            <p:spPr>
              <a:xfrm>
                <a:off x="530600" y="3753775"/>
                <a:ext cx="838141" cy="84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35" name="Google Shape;935;p99"/>
              <p:cNvPicPr preferRelativeResize="0"/>
              <p:nvPr/>
            </p:nvPicPr>
            <p:blipFill rotWithShape="1">
              <a:blip r:embed="rId4">
                <a:alphaModFix/>
              </a:blip>
              <a:srcRect b="83749" l="83714" r="0" t="1412"/>
              <a:stretch/>
            </p:blipFill>
            <p:spPr>
              <a:xfrm>
                <a:off x="1930338" y="2466200"/>
                <a:ext cx="978712" cy="8967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36" name="Google Shape;936;p99"/>
              <p:cNvPicPr preferRelativeResize="0"/>
              <p:nvPr/>
            </p:nvPicPr>
            <p:blipFill rotWithShape="1">
              <a:blip r:embed="rId4">
                <a:alphaModFix/>
              </a:blip>
              <a:srcRect b="83861" l="51006" r="35204" t="1468"/>
              <a:stretch/>
            </p:blipFill>
            <p:spPr>
              <a:xfrm>
                <a:off x="530600" y="2467177"/>
                <a:ext cx="838141" cy="896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37" name="Google Shape;937;p99"/>
              <p:cNvPicPr preferRelativeResize="0"/>
              <p:nvPr/>
            </p:nvPicPr>
            <p:blipFill rotWithShape="1">
              <a:blip r:embed="rId4">
                <a:alphaModFix/>
              </a:blip>
              <a:srcRect b="83847" l="33150" r="50785" t="1599"/>
              <a:stretch/>
            </p:blipFill>
            <p:spPr>
              <a:xfrm>
                <a:off x="1883004" y="3689726"/>
                <a:ext cx="978709" cy="8917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38" name="Google Shape;938;p99"/>
          <p:cNvSpPr txBox="1"/>
          <p:nvPr>
            <p:ph idx="1" type="body"/>
          </p:nvPr>
        </p:nvSpPr>
        <p:spPr>
          <a:xfrm>
            <a:off x="0" y="742950"/>
            <a:ext cx="9051000" cy="12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Linear operation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(matrix multiplication on small neighborhood)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Output: Map of local similarity of input and conv. kernel</a:t>
            </a:r>
            <a:endParaRPr/>
          </a:p>
        </p:txBody>
      </p:sp>
      <p:pic>
        <p:nvPicPr>
          <p:cNvPr id="939" name="Google Shape;939;p99"/>
          <p:cNvPicPr preferRelativeResize="0"/>
          <p:nvPr/>
        </p:nvPicPr>
        <p:blipFill rotWithShape="1">
          <a:blip r:embed="rId5">
            <a:alphaModFix/>
          </a:blip>
          <a:srcRect b="0" l="0" r="0" t="19756"/>
          <a:stretch/>
        </p:blipFill>
        <p:spPr>
          <a:xfrm>
            <a:off x="18363" y="2571750"/>
            <a:ext cx="4293937" cy="1993894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9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pic>
        <p:nvPicPr>
          <p:cNvPr id="946" name="Google Shape;946;p100"/>
          <p:cNvPicPr preferRelativeResize="0"/>
          <p:nvPr/>
        </p:nvPicPr>
        <p:blipFill rotWithShape="1">
          <a:blip r:embed="rId3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47" name="Google Shape;947;p100"/>
          <p:cNvPicPr preferRelativeResize="0"/>
          <p:nvPr/>
        </p:nvPicPr>
        <p:blipFill rotWithShape="1">
          <a:blip r:embed="rId4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666969"/>
            <a:ext cx="1650994" cy="165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100"/>
          <p:cNvCxnSpPr>
            <a:stCxn id="948" idx="3"/>
            <a:endCxn id="947" idx="1"/>
          </p:cNvCxnSpPr>
          <p:nvPr/>
        </p:nvCxnSpPr>
        <p:spPr>
          <a:xfrm>
            <a:off x="2489194" y="2492466"/>
            <a:ext cx="1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100"/>
          <p:cNvCxnSpPr>
            <a:stCxn id="947" idx="3"/>
            <a:endCxn id="946" idx="1"/>
          </p:cNvCxnSpPr>
          <p:nvPr/>
        </p:nvCxnSpPr>
        <p:spPr>
          <a:xfrm>
            <a:off x="4777876" y="2492467"/>
            <a:ext cx="11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1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sp>
        <p:nvSpPr>
          <p:cNvPr id="956" name="Google Shape;956;p101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57" name="Google Shape;957;p101"/>
          <p:cNvPicPr preferRelativeResize="0"/>
          <p:nvPr/>
        </p:nvPicPr>
        <p:blipFill rotWithShape="1">
          <a:blip r:embed="rId3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58" name="Google Shape;958;p101"/>
          <p:cNvPicPr preferRelativeResize="0"/>
          <p:nvPr/>
        </p:nvPicPr>
        <p:blipFill rotWithShape="1">
          <a:blip r:embed="rId4">
            <a:alphaModFix/>
          </a:blip>
          <a:srcRect b="83749" l="83713" r="1530" t="1412"/>
          <a:stretch/>
        </p:blipFill>
        <p:spPr>
          <a:xfrm>
            <a:off x="4130538" y="1646925"/>
            <a:ext cx="687375" cy="53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59" name="Google Shape;959;p101"/>
          <p:cNvPicPr preferRelativeResize="0"/>
          <p:nvPr/>
        </p:nvPicPr>
        <p:blipFill rotWithShape="1">
          <a:blip r:embed="rId4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666969"/>
            <a:ext cx="1650994" cy="165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1" name="Google Shape;961;p101"/>
          <p:cNvCxnSpPr>
            <a:stCxn id="960" idx="3"/>
            <a:endCxn id="959" idx="1"/>
          </p:cNvCxnSpPr>
          <p:nvPr/>
        </p:nvCxnSpPr>
        <p:spPr>
          <a:xfrm>
            <a:off x="2489194" y="2492466"/>
            <a:ext cx="1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101"/>
          <p:cNvCxnSpPr>
            <a:stCxn id="959" idx="3"/>
            <a:endCxn id="957" idx="1"/>
          </p:cNvCxnSpPr>
          <p:nvPr/>
        </p:nvCxnSpPr>
        <p:spPr>
          <a:xfrm>
            <a:off x="4777876" y="2492467"/>
            <a:ext cx="11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3" name="Google Shape;963;p101"/>
          <p:cNvCxnSpPr>
            <a:endCxn id="958" idx="1"/>
          </p:cNvCxnSpPr>
          <p:nvPr/>
        </p:nvCxnSpPr>
        <p:spPr>
          <a:xfrm flipH="1" rot="10800000">
            <a:off x="3039438" y="1912762"/>
            <a:ext cx="109110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4" name="Google Shape;964;p101"/>
          <p:cNvCxnSpPr>
            <a:stCxn id="958" idx="3"/>
            <a:endCxn id="965" idx="1"/>
          </p:cNvCxnSpPr>
          <p:nvPr/>
        </p:nvCxnSpPr>
        <p:spPr>
          <a:xfrm>
            <a:off x="4817913" y="1912762"/>
            <a:ext cx="14973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5" name="Google Shape;965;p101"/>
          <p:cNvPicPr preferRelativeResize="0"/>
          <p:nvPr/>
        </p:nvPicPr>
        <p:blipFill rotWithShape="1">
          <a:blip r:embed="rId3">
            <a:alphaModFix/>
          </a:blip>
          <a:srcRect b="53781" l="55576" r="11404" t="9574"/>
          <a:stretch/>
        </p:blipFill>
        <p:spPr>
          <a:xfrm>
            <a:off x="6315349" y="1367887"/>
            <a:ext cx="2201325" cy="171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2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sp>
        <p:nvSpPr>
          <p:cNvPr id="971" name="Google Shape;971;p102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72" name="Google Shape;97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77562"/>
            <a:ext cx="1650994" cy="165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2"/>
          <p:cNvPicPr preferRelativeResize="0"/>
          <p:nvPr/>
        </p:nvPicPr>
        <p:blipFill rotWithShape="1">
          <a:blip r:embed="rId4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74" name="Google Shape;974;p102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102"/>
          <p:cNvCxnSpPr>
            <a:stCxn id="976" idx="3"/>
            <a:endCxn id="977" idx="1"/>
          </p:cNvCxnSpPr>
          <p:nvPr/>
        </p:nvCxnSpPr>
        <p:spPr>
          <a:xfrm flipH="1" rot="10800000">
            <a:off x="3039533" y="1901054"/>
            <a:ext cx="1088700" cy="5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8" name="Google Shape;978;p102"/>
          <p:cNvCxnSpPr>
            <a:stCxn id="974" idx="3"/>
          </p:cNvCxnSpPr>
          <p:nvPr/>
        </p:nvCxnSpPr>
        <p:spPr>
          <a:xfrm>
            <a:off x="4777876" y="2492467"/>
            <a:ext cx="420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ttp://www.robots.ox.ac.uk/~vgg/research/texclass/figs/with/mr8filters.jpg" id="977" name="Google Shape;977;p102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1635218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79" name="Google Shape;979;p102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2818043"/>
            <a:ext cx="649643" cy="531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102"/>
          <p:cNvCxnSpPr>
            <a:stCxn id="972" idx="3"/>
            <a:endCxn id="974" idx="1"/>
          </p:cNvCxnSpPr>
          <p:nvPr/>
        </p:nvCxnSpPr>
        <p:spPr>
          <a:xfrm flipH="1" rot="10800000">
            <a:off x="2489194" y="2492559"/>
            <a:ext cx="1638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102"/>
          <p:cNvCxnSpPr>
            <a:stCxn id="972" idx="3"/>
            <a:endCxn id="979" idx="1"/>
          </p:cNvCxnSpPr>
          <p:nvPr/>
        </p:nvCxnSpPr>
        <p:spPr>
          <a:xfrm>
            <a:off x="2489194" y="2503059"/>
            <a:ext cx="1638900" cy="5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2" name="Google Shape;982;p102"/>
          <p:cNvCxnSpPr>
            <a:stCxn id="979" idx="3"/>
          </p:cNvCxnSpPr>
          <p:nvPr/>
        </p:nvCxnSpPr>
        <p:spPr>
          <a:xfrm flipH="1" rot="10800000">
            <a:off x="4777876" y="2654279"/>
            <a:ext cx="454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102"/>
          <p:cNvCxnSpPr/>
          <p:nvPr/>
        </p:nvCxnSpPr>
        <p:spPr>
          <a:xfrm>
            <a:off x="5488326" y="2501476"/>
            <a:ext cx="420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102"/>
          <p:cNvCxnSpPr>
            <a:stCxn id="977" idx="3"/>
          </p:cNvCxnSpPr>
          <p:nvPr/>
        </p:nvCxnSpPr>
        <p:spPr>
          <a:xfrm>
            <a:off x="4777876" y="1901054"/>
            <a:ext cx="4800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102"/>
          <p:cNvSpPr txBox="1"/>
          <p:nvPr/>
        </p:nvSpPr>
        <p:spPr>
          <a:xfrm>
            <a:off x="5166725" y="2331488"/>
            <a:ext cx="321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/>
              <a:t>+</a:t>
            </a:r>
            <a:endParaRPr sz="2400"/>
          </a:p>
        </p:txBody>
      </p:sp>
      <p:sp>
        <p:nvSpPr>
          <p:cNvPr id="986" name="Google Shape;986;p102"/>
          <p:cNvSpPr/>
          <p:nvPr/>
        </p:nvSpPr>
        <p:spPr>
          <a:xfrm>
            <a:off x="4128300" y="1636350"/>
            <a:ext cx="649500" cy="54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87" name="Google Shape;987;p102"/>
          <p:cNvSpPr/>
          <p:nvPr/>
        </p:nvSpPr>
        <p:spPr>
          <a:xfrm>
            <a:off x="4123875" y="2221163"/>
            <a:ext cx="649500" cy="541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88" name="Google Shape;988;p102"/>
          <p:cNvSpPr/>
          <p:nvPr/>
        </p:nvSpPr>
        <p:spPr>
          <a:xfrm>
            <a:off x="4119425" y="2822006"/>
            <a:ext cx="649500" cy="541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3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</a:t>
            </a:r>
            <a:endParaRPr/>
          </a:p>
        </p:txBody>
      </p:sp>
      <p:sp>
        <p:nvSpPr>
          <p:cNvPr id="994" name="Google Shape;994;p103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Channels -&gt; activation map</a:t>
            </a:r>
            <a:endParaRPr/>
          </a:p>
        </p:txBody>
      </p:sp>
      <p:pic>
        <p:nvPicPr>
          <p:cNvPr id="995" name="Google Shape;9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50" y="1459706"/>
            <a:ext cx="4986338" cy="172878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3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Vasudevan, Aravind et al. “Parallel Multi Channel convolution using General Matrix Multiplication.” </a:t>
            </a:r>
            <a:r>
              <a:rPr i="1"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ASAP.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2017.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97" name="Google Shape;997;p103"/>
          <p:cNvPicPr preferRelativeResize="0"/>
          <p:nvPr/>
        </p:nvPicPr>
        <p:blipFill rotWithShape="1">
          <a:blip r:embed="rId4">
            <a:alphaModFix/>
          </a:blip>
          <a:srcRect b="11158" l="74658" r="0" t="19704"/>
          <a:stretch/>
        </p:blipFill>
        <p:spPr>
          <a:xfrm>
            <a:off x="3378200" y="3149606"/>
            <a:ext cx="2003936" cy="159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4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in neural networks </a:t>
            </a:r>
            <a:endParaRPr/>
          </a:p>
        </p:txBody>
      </p:sp>
      <p:sp>
        <p:nvSpPr>
          <p:cNvPr id="1003" name="Google Shape;1003;p104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vectors -       2D tensor   {B, C}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sequences - 3D tensor   {B, t, C} / {B, C, t}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images -       4D tensor   {B, H, W, C} / {B, C, H, W}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00" y="2142200"/>
            <a:ext cx="4954000" cy="26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5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Pooling layer</a:t>
            </a:r>
            <a:endParaRPr/>
          </a:p>
        </p:txBody>
      </p:sp>
      <p:sp>
        <p:nvSpPr>
          <p:cNvPr id="1010" name="Google Shape;1010;p105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Downsampling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Local pixels are aggregated into a single pixel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Spatial resolution is reduced, channels stay the same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Reduction by AVERAGE or MAX functions.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MAX-pooling directly encourages translation invariance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11" name="Google Shape;1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37" y="2368537"/>
            <a:ext cx="2830444" cy="24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05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Yani et al., Application of Transfer Learning Using Convolutional Neural Network Method for Early Detection of Terry’s Nail. J. Phys. Conf. 2019.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Network architecture (VGG net)</a:t>
            </a:r>
            <a:endParaRPr/>
          </a:p>
        </p:txBody>
      </p:sp>
      <p:sp>
        <p:nvSpPr>
          <p:cNvPr id="1018" name="Google Shape;1018;p10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9" name="Google Shape;1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5" y="742950"/>
            <a:ext cx="6468413" cy="410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7"/>
          <p:cNvSpPr txBox="1"/>
          <p:nvPr>
            <p:ph type="title"/>
          </p:nvPr>
        </p:nvSpPr>
        <p:spPr>
          <a:xfrm>
            <a:off x="228600" y="2857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Hierarchy of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/>
              <a:t>(and human visual system analogy)</a:t>
            </a:r>
            <a:endParaRPr sz="3000"/>
          </a:p>
        </p:txBody>
      </p:sp>
      <p:pic>
        <p:nvPicPr>
          <p:cNvPr id="1025" name="Google Shape;1025;p107"/>
          <p:cNvPicPr preferRelativeResize="0"/>
          <p:nvPr/>
        </p:nvPicPr>
        <p:blipFill rotWithShape="1">
          <a:blip r:embed="rId3">
            <a:alphaModFix/>
          </a:blip>
          <a:srcRect b="0" l="0" r="0" t="2114"/>
          <a:stretch/>
        </p:blipFill>
        <p:spPr>
          <a:xfrm>
            <a:off x="197964" y="2139702"/>
            <a:ext cx="8622508" cy="250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7"/>
          <p:cNvSpPr/>
          <p:nvPr/>
        </p:nvSpPr>
        <p:spPr>
          <a:xfrm>
            <a:off x="1364206" y="1059803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107"/>
          <p:cNvCxnSpPr/>
          <p:nvPr/>
        </p:nvCxnSpPr>
        <p:spPr>
          <a:xfrm>
            <a:off x="892715" y="1464011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28" name="Google Shape;1028;p107"/>
          <p:cNvSpPr/>
          <p:nvPr/>
        </p:nvSpPr>
        <p:spPr>
          <a:xfrm>
            <a:off x="3635896" y="1059800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Mid-level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9" name="Google Shape;1029;p107"/>
          <p:cNvCxnSpPr/>
          <p:nvPr/>
        </p:nvCxnSpPr>
        <p:spPr>
          <a:xfrm>
            <a:off x="3164405" y="1464007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0" name="Google Shape;1030;p107"/>
          <p:cNvSpPr/>
          <p:nvPr/>
        </p:nvSpPr>
        <p:spPr>
          <a:xfrm>
            <a:off x="5907586" y="1059800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1" name="Google Shape;1031;p107"/>
          <p:cNvCxnSpPr/>
          <p:nvPr/>
        </p:nvCxnSpPr>
        <p:spPr>
          <a:xfrm>
            <a:off x="5436095" y="1464007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Very Deep Convolutional Networks</a:t>
            </a:r>
            <a:endParaRPr/>
          </a:p>
        </p:txBody>
      </p:sp>
      <p:sp>
        <p:nvSpPr>
          <p:cNvPr id="1037" name="Google Shape;1037;p108"/>
          <p:cNvSpPr txBox="1"/>
          <p:nvPr/>
        </p:nvSpPr>
        <p:spPr>
          <a:xfrm>
            <a:off x="205390" y="4355568"/>
            <a:ext cx="8686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Karen Simonyan, Andrew Zisserman: Very Deep Convolutional Networks for Large-Scale Image Recognition,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680973"/>
            <a:ext cx="3568536" cy="367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is a neural network?    </a:t>
            </a:r>
            <a:r>
              <a:rPr lang="cs" sz="1800"/>
              <a:t>(in this lecture)</a:t>
            </a:r>
            <a:endParaRPr sz="1800"/>
          </a:p>
        </p:txBody>
      </p:sp>
      <p:sp>
        <p:nvSpPr>
          <p:cNvPr id="219" name="Google Shape;219;p55"/>
          <p:cNvSpPr/>
          <p:nvPr/>
        </p:nvSpPr>
        <p:spPr>
          <a:xfrm>
            <a:off x="311150" y="1872019"/>
            <a:ext cx="1872300" cy="28749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0.1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0.3</a:t>
            </a:r>
            <a:endParaRPr sz="2200"/>
          </a:p>
        </p:txBody>
      </p:sp>
      <p:cxnSp>
        <p:nvCxnSpPr>
          <p:cNvPr id="220" name="Google Shape;220;p55"/>
          <p:cNvCxnSpPr>
            <a:stCxn id="219" idx="3"/>
            <a:endCxn id="221" idx="1"/>
          </p:cNvCxnSpPr>
          <p:nvPr/>
        </p:nvCxnSpPr>
        <p:spPr>
          <a:xfrm>
            <a:off x="2183450" y="3309469"/>
            <a:ext cx="829200" cy="21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1" name="Google Shape;221;p55"/>
          <p:cNvSpPr/>
          <p:nvPr/>
        </p:nvSpPr>
        <p:spPr>
          <a:xfrm>
            <a:off x="3012538" y="2771334"/>
            <a:ext cx="29523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f(x; </a:t>
            </a:r>
            <a:r>
              <a:rPr lang="cs" sz="4800">
                <a:solidFill>
                  <a:srgbClr val="FF0000"/>
                </a:solidFill>
              </a:rPr>
              <a:t>θ</a:t>
            </a:r>
            <a:r>
              <a:rPr lang="cs" sz="4800"/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55"/>
          <p:cNvCxnSpPr>
            <a:stCxn id="221" idx="3"/>
            <a:endCxn id="223" idx="1"/>
          </p:cNvCxnSpPr>
          <p:nvPr/>
        </p:nvCxnSpPr>
        <p:spPr>
          <a:xfrm>
            <a:off x="5964838" y="3311484"/>
            <a:ext cx="839400" cy="996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3" name="Google Shape;223;p55"/>
          <p:cNvSpPr/>
          <p:nvPr/>
        </p:nvSpPr>
        <p:spPr>
          <a:xfrm>
            <a:off x="6804250" y="2209926"/>
            <a:ext cx="2010600" cy="24021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24" name="Google Shape;224;p55"/>
          <p:cNvSpPr/>
          <p:nvPr/>
        </p:nvSpPr>
        <p:spPr>
          <a:xfrm>
            <a:off x="311025" y="911975"/>
            <a:ext cx="2202300" cy="8850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input vector 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5" name="Google Shape;225;p55"/>
          <p:cNvSpPr/>
          <p:nvPr/>
        </p:nvSpPr>
        <p:spPr>
          <a:xfrm>
            <a:off x="6629725" y="720250"/>
            <a:ext cx="2312400" cy="13116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output vector</a:t>
            </a:r>
            <a:r>
              <a:rPr lang="cs" sz="2200"/>
              <a:t> f(x)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5"/>
          <p:cNvSpPr/>
          <p:nvPr/>
        </p:nvSpPr>
        <p:spPr>
          <a:xfrm>
            <a:off x="3353950" y="2279960"/>
            <a:ext cx="2202300" cy="38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9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GoogLeNet</a:t>
            </a:r>
            <a:endParaRPr/>
          </a:p>
        </p:txBody>
      </p:sp>
      <p:pic>
        <p:nvPicPr>
          <p:cNvPr id="1044" name="Google Shape;1044;p1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731220"/>
            <a:ext cx="2438400" cy="3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409" y="867409"/>
            <a:ext cx="1450181" cy="367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9"/>
          <p:cNvSpPr txBox="1"/>
          <p:nvPr/>
        </p:nvSpPr>
        <p:spPr>
          <a:xfrm>
            <a:off x="179512" y="4569971"/>
            <a:ext cx="86868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Szegedy et al.: Going deeper with convolutions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GoogLeNet - Inception Layer</a:t>
            </a:r>
            <a:endParaRPr/>
          </a:p>
        </p:txBody>
      </p:sp>
      <p:pic>
        <p:nvPicPr>
          <p:cNvPr id="1052" name="Google Shape;105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61660"/>
            <a:ext cx="6568405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0"/>
          <p:cNvSpPr txBox="1"/>
          <p:nvPr/>
        </p:nvSpPr>
        <p:spPr>
          <a:xfrm>
            <a:off x="205390" y="4355568"/>
            <a:ext cx="8686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Szegedy et al.: Going deeper with convolutions</a:t>
            </a:r>
            <a:endParaRPr/>
          </a:p>
        </p:txBody>
      </p:sp>
      <p:sp>
        <p:nvSpPr>
          <p:cNvPr id="1054" name="Google Shape;1054;p110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Winner of ILSVRC 2014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Residual networks</a:t>
            </a:r>
            <a:endParaRPr/>
          </a:p>
        </p:txBody>
      </p:sp>
      <p:sp>
        <p:nvSpPr>
          <p:cNvPr id="1060" name="Google Shape;1060;p111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75447"/>
            <a:ext cx="3726264" cy="213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11"/>
          <p:cNvPicPr preferRelativeResize="0"/>
          <p:nvPr/>
        </p:nvPicPr>
        <p:blipFill rotWithShape="1">
          <a:blip r:embed="rId4">
            <a:alphaModFix/>
          </a:blip>
          <a:srcRect b="0" l="63575" r="0" t="0"/>
          <a:stretch/>
        </p:blipFill>
        <p:spPr>
          <a:xfrm>
            <a:off x="6620050" y="0"/>
            <a:ext cx="1101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Combinations</a:t>
            </a:r>
            <a:endParaRPr/>
          </a:p>
        </p:txBody>
      </p:sp>
      <p:sp>
        <p:nvSpPr>
          <p:cNvPr id="1068" name="Google Shape;1068;p112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477" y="742950"/>
            <a:ext cx="5162228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3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Generalization</a:t>
            </a:r>
            <a:endParaRPr/>
          </a:p>
        </p:txBody>
      </p:sp>
      <p:sp>
        <p:nvSpPr>
          <p:cNvPr id="1075" name="Google Shape;1075;p113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Deep convolutional networks overfit surprisingly late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Good model structure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Multi-task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Pre-training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Domain adaptation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More data - augmentation, synthetic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Model size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4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Regularization and overfitting</a:t>
            </a:r>
            <a:endParaRPr/>
          </a:p>
        </p:txBody>
      </p:sp>
      <p:sp>
        <p:nvSpPr>
          <p:cNvPr id="1081" name="Google Shape;1081;p114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Deep convolutional networks overfit surprisingly 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Early stopping (when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Weight regularization (weight decay)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cs"/>
              <a:t> does not help much (with ReLU)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Activation regularization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Dropout</a:t>
            </a:r>
            <a:r>
              <a:rPr lang="cs"/>
              <a:t> helps a lot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cs"/>
              <a:t>Sets random activations to 0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2" name="Google Shape;10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63" y="2217347"/>
            <a:ext cx="5965031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augmentation</a:t>
            </a:r>
            <a:endParaRPr/>
          </a:p>
        </p:txBody>
      </p:sp>
      <p:pic>
        <p:nvPicPr>
          <p:cNvPr id="1088" name="Google Shape;1088;p1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62" y="996553"/>
            <a:ext cx="8448600" cy="34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1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Finetuning</a:t>
            </a:r>
            <a:endParaRPr/>
          </a:p>
        </p:txBody>
      </p:sp>
      <p:pic>
        <p:nvPicPr>
          <p:cNvPr id="1094" name="Google Shape;109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5" y="742950"/>
            <a:ext cx="6468413" cy="4109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6"/>
          <p:cNvSpPr txBox="1"/>
          <p:nvPr/>
        </p:nvSpPr>
        <p:spPr>
          <a:xfrm>
            <a:off x="3141550" y="1290938"/>
            <a:ext cx="2024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Network pre-trained on a large general dataset (ImageNet) </a:t>
            </a:r>
            <a:endParaRPr/>
          </a:p>
        </p:txBody>
      </p:sp>
      <p:sp>
        <p:nvSpPr>
          <p:cNvPr id="1096" name="Google Shape;1096;p116"/>
          <p:cNvSpPr/>
          <p:nvPr/>
        </p:nvSpPr>
        <p:spPr>
          <a:xfrm>
            <a:off x="5724450" y="995906"/>
            <a:ext cx="2704500" cy="1427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6"/>
          <p:cNvSpPr txBox="1"/>
          <p:nvPr/>
        </p:nvSpPr>
        <p:spPr>
          <a:xfrm>
            <a:off x="6390050" y="1925438"/>
            <a:ext cx="1326900" cy="320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New layer (s)</a:t>
            </a:r>
            <a:endParaRPr/>
          </a:p>
        </p:txBody>
      </p:sp>
      <p:cxnSp>
        <p:nvCxnSpPr>
          <p:cNvPr id="1098" name="Google Shape;1098;p116"/>
          <p:cNvCxnSpPr>
            <a:endCxn id="1097" idx="2"/>
          </p:cNvCxnSpPr>
          <p:nvPr/>
        </p:nvCxnSpPr>
        <p:spPr>
          <a:xfrm rot="10800000">
            <a:off x="7053500" y="2245538"/>
            <a:ext cx="150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116"/>
          <p:cNvCxnSpPr/>
          <p:nvPr/>
        </p:nvCxnSpPr>
        <p:spPr>
          <a:xfrm rot="10800000">
            <a:off x="7046000" y="1468388"/>
            <a:ext cx="150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p116"/>
          <p:cNvSpPr txBox="1"/>
          <p:nvPr/>
        </p:nvSpPr>
        <p:spPr>
          <a:xfrm>
            <a:off x="5928200" y="1088494"/>
            <a:ext cx="2265600" cy="320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Probability of mushroom being poisonous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7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chemeClr val="dk1"/>
                </a:solidFill>
              </a:rPr>
              <a:t>Batch normalization</a:t>
            </a:r>
            <a:endParaRPr/>
          </a:p>
        </p:txBody>
      </p:sp>
      <p:pic>
        <p:nvPicPr>
          <p:cNvPr id="1106" name="Google Shape;110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13" y="2245519"/>
            <a:ext cx="3599653" cy="259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603263"/>
            <a:ext cx="4300538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7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Ioffe, Szegedy: Batch normalization: accelerating deep network training by reducing internal covariate shift, ICML, 2015.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Object detection</a:t>
            </a:r>
            <a:endParaRPr/>
          </a:p>
        </p:txBody>
      </p:sp>
      <p:sp>
        <p:nvSpPr>
          <p:cNvPr id="1114" name="Google Shape;1114;p118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R-CNN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s.berkeley.edu/~rbg/images/rcnn.png" id="1115" name="Google Shape;111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30" y="1550354"/>
            <a:ext cx="5650629" cy="189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8"/>
          <p:cNvSpPr/>
          <p:nvPr/>
        </p:nvSpPr>
        <p:spPr>
          <a:xfrm>
            <a:off x="228600" y="4247968"/>
            <a:ext cx="8915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Girshick, R., Donahue, J., Darrell, T., &amp; Malik, J., "Rich feature hierarchies for accurate object detection and semantic segmentation"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Binary classification network   </a:t>
            </a:r>
            <a:endParaRPr sz="1800"/>
          </a:p>
        </p:txBody>
      </p:sp>
      <p:sp>
        <p:nvSpPr>
          <p:cNvPr id="232" name="Google Shape;232;p56"/>
          <p:cNvSpPr/>
          <p:nvPr/>
        </p:nvSpPr>
        <p:spPr>
          <a:xfrm>
            <a:off x="311156" y="1732806"/>
            <a:ext cx="1872300" cy="31572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Weight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Red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Size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33" name="Google Shape;233;p56"/>
          <p:cNvCxnSpPr>
            <a:stCxn id="232" idx="3"/>
            <a:endCxn id="234" idx="1"/>
          </p:cNvCxnSpPr>
          <p:nvPr/>
        </p:nvCxnSpPr>
        <p:spPr>
          <a:xfrm>
            <a:off x="2183456" y="3311406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4" name="Google Shape;234;p56"/>
          <p:cNvSpPr/>
          <p:nvPr/>
        </p:nvSpPr>
        <p:spPr>
          <a:xfrm>
            <a:off x="2760475" y="2771325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56"/>
          <p:cNvCxnSpPr>
            <a:stCxn id="234" idx="3"/>
            <a:endCxn id="236" idx="1"/>
          </p:cNvCxnSpPr>
          <p:nvPr/>
        </p:nvCxnSpPr>
        <p:spPr>
          <a:xfrm>
            <a:off x="6343075" y="3311475"/>
            <a:ext cx="461100" cy="2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6" name="Google Shape;236;p56"/>
          <p:cNvSpPr/>
          <p:nvPr/>
        </p:nvSpPr>
        <p:spPr>
          <a:xfrm>
            <a:off x="6804250" y="2525438"/>
            <a:ext cx="2010600" cy="15768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0.95</a:t>
            </a:r>
            <a:endParaRPr/>
          </a:p>
        </p:txBody>
      </p:sp>
      <p:sp>
        <p:nvSpPr>
          <p:cNvPr id="237" name="Google Shape;237;p56"/>
          <p:cNvSpPr/>
          <p:nvPr/>
        </p:nvSpPr>
        <p:spPr>
          <a:xfrm>
            <a:off x="383000" y="905650"/>
            <a:ext cx="1728600" cy="7758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Features 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6"/>
          <p:cNvSpPr/>
          <p:nvPr/>
        </p:nvSpPr>
        <p:spPr>
          <a:xfrm>
            <a:off x="6804250" y="1151425"/>
            <a:ext cx="2010600" cy="12279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Probability of a granade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P(granade|x)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6"/>
          <p:cNvSpPr/>
          <p:nvPr/>
        </p:nvSpPr>
        <p:spPr>
          <a:xfrm>
            <a:off x="2760475" y="1840824"/>
            <a:ext cx="3525600" cy="822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e.g. logistic regression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9"/>
          <p:cNvSpPr txBox="1"/>
          <p:nvPr>
            <p:ph type="title"/>
          </p:nvPr>
        </p:nvSpPr>
        <p:spPr>
          <a:xfrm>
            <a:off x="379500" y="221628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rPr lang="cs"/>
              <a:t>Fully Convolutional Networks: FCN</a:t>
            </a:r>
            <a:endParaRPr/>
          </a:p>
        </p:txBody>
      </p:sp>
      <p:pic>
        <p:nvPicPr>
          <p:cNvPr id="1122" name="Google Shape;1122;p119"/>
          <p:cNvPicPr preferRelativeResize="0"/>
          <p:nvPr/>
        </p:nvPicPr>
        <p:blipFill rotWithShape="1">
          <a:blip r:embed="rId3">
            <a:alphaModFix/>
          </a:blip>
          <a:srcRect b="0" l="0" r="49313" t="0"/>
          <a:stretch/>
        </p:blipFill>
        <p:spPr>
          <a:xfrm>
            <a:off x="134326" y="1005300"/>
            <a:ext cx="1477775" cy="137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9"/>
          <p:cNvPicPr preferRelativeResize="0"/>
          <p:nvPr/>
        </p:nvPicPr>
        <p:blipFill rotWithShape="1">
          <a:blip r:embed="rId4">
            <a:alphaModFix/>
          </a:blip>
          <a:srcRect b="0" l="8783" r="5518" t="6367"/>
          <a:stretch/>
        </p:blipFill>
        <p:spPr>
          <a:xfrm>
            <a:off x="2013925" y="864675"/>
            <a:ext cx="6847724" cy="42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19"/>
          <p:cNvPicPr preferRelativeResize="0"/>
          <p:nvPr/>
        </p:nvPicPr>
        <p:blipFill rotWithShape="1">
          <a:blip r:embed="rId3">
            <a:alphaModFix/>
          </a:blip>
          <a:srcRect b="0" l="49313" r="0" t="0"/>
          <a:stretch/>
        </p:blipFill>
        <p:spPr>
          <a:xfrm>
            <a:off x="134330" y="2381438"/>
            <a:ext cx="1477775" cy="137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Pose estimation</a:t>
            </a:r>
            <a:endParaRPr/>
          </a:p>
        </p:txBody>
      </p:sp>
      <p:sp>
        <p:nvSpPr>
          <p:cNvPr id="1130" name="Google Shape;1130;p120"/>
          <p:cNvSpPr txBox="1"/>
          <p:nvPr>
            <p:ph idx="1" type="body"/>
          </p:nvPr>
        </p:nvSpPr>
        <p:spPr>
          <a:xfrm>
            <a:off x="228600" y="4444863"/>
            <a:ext cx="8686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/>
              <a:t>Toshev et al.: DeepPose: Human Pose Estimation via Deep Neural Networks. CVPR 2014</a:t>
            </a:r>
            <a:endParaRPr sz="16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31" name="Google Shape;1131;p120"/>
          <p:cNvSpPr txBox="1"/>
          <p:nvPr>
            <p:ph idx="12" type="sldNum"/>
          </p:nvPr>
        </p:nvSpPr>
        <p:spPr>
          <a:xfrm>
            <a:off x="8153400" y="4857750"/>
            <a:ext cx="76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221600"/>
            <a:ext cx="4186808" cy="170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2100" y="2930668"/>
            <a:ext cx="2570579" cy="1145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4" name="Google Shape;1134;p120"/>
          <p:cNvCxnSpPr>
            <a:stCxn id="1132" idx="3"/>
            <a:endCxn id="1133" idx="0"/>
          </p:cNvCxnSpPr>
          <p:nvPr/>
        </p:nvCxnSpPr>
        <p:spPr>
          <a:xfrm>
            <a:off x="4582344" y="2076134"/>
            <a:ext cx="1955100" cy="854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2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Facial alignment</a:t>
            </a:r>
            <a:endParaRPr/>
          </a:p>
        </p:txBody>
      </p:sp>
      <p:sp>
        <p:nvSpPr>
          <p:cNvPr id="1140" name="Google Shape;1140;p121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The same network as for poses</a:t>
            </a:r>
            <a:endParaRPr/>
          </a:p>
        </p:txBody>
      </p:sp>
      <p:pic>
        <p:nvPicPr>
          <p:cNvPr id="1141" name="Google Shape;114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45034"/>
            <a:ext cx="5930280" cy="15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2841780"/>
            <a:ext cx="5930278" cy="14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21"/>
          <p:cNvSpPr txBox="1"/>
          <p:nvPr/>
        </p:nvSpPr>
        <p:spPr>
          <a:xfrm>
            <a:off x="228600" y="4444863"/>
            <a:ext cx="8686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et al.: Deep Convolutional Network Cascade for Facial Point Detection, CVPR 2013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22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Weird learning</a:t>
            </a:r>
            <a:endParaRPr/>
          </a:p>
        </p:txBody>
      </p:sp>
      <p:sp>
        <p:nvSpPr>
          <p:cNvPr id="1149" name="Google Shape;1149;p122"/>
          <p:cNvSpPr txBox="1"/>
          <p:nvPr>
            <p:ph idx="1" type="body"/>
          </p:nvPr>
        </p:nvSpPr>
        <p:spPr>
          <a:xfrm>
            <a:off x="311700" y="113767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Semi 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Active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Self-supervised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Binary classification network   </a:t>
            </a:r>
            <a:endParaRPr sz="1800"/>
          </a:p>
        </p:txBody>
      </p:sp>
      <p:sp>
        <p:nvSpPr>
          <p:cNvPr id="245" name="Google Shape;245;p57"/>
          <p:cNvSpPr/>
          <p:nvPr/>
        </p:nvSpPr>
        <p:spPr>
          <a:xfrm>
            <a:off x="311156" y="1732806"/>
            <a:ext cx="1872300" cy="31572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Weight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Red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Size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46" name="Google Shape;246;p57"/>
          <p:cNvCxnSpPr>
            <a:stCxn id="245" idx="3"/>
            <a:endCxn id="247" idx="1"/>
          </p:cNvCxnSpPr>
          <p:nvPr/>
        </p:nvCxnSpPr>
        <p:spPr>
          <a:xfrm>
            <a:off x="2183456" y="3311406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7" name="Google Shape;247;p57"/>
          <p:cNvSpPr/>
          <p:nvPr/>
        </p:nvSpPr>
        <p:spPr>
          <a:xfrm>
            <a:off x="2760475" y="2771325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57"/>
          <p:cNvCxnSpPr>
            <a:stCxn id="247" idx="3"/>
            <a:endCxn id="249" idx="1"/>
          </p:cNvCxnSpPr>
          <p:nvPr/>
        </p:nvCxnSpPr>
        <p:spPr>
          <a:xfrm>
            <a:off x="6343075" y="3311475"/>
            <a:ext cx="461100" cy="2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9" name="Google Shape;249;p57"/>
          <p:cNvSpPr/>
          <p:nvPr/>
        </p:nvSpPr>
        <p:spPr>
          <a:xfrm>
            <a:off x="6804250" y="2525438"/>
            <a:ext cx="2010600" cy="15768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0.95</a:t>
            </a:r>
            <a:endParaRPr/>
          </a:p>
        </p:txBody>
      </p:sp>
      <p:sp>
        <p:nvSpPr>
          <p:cNvPr id="250" name="Google Shape;250;p57"/>
          <p:cNvSpPr/>
          <p:nvPr/>
        </p:nvSpPr>
        <p:spPr>
          <a:xfrm>
            <a:off x="377325" y="1197399"/>
            <a:ext cx="1728600" cy="462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Features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7"/>
          <p:cNvSpPr/>
          <p:nvPr/>
        </p:nvSpPr>
        <p:spPr>
          <a:xfrm>
            <a:off x="6804175" y="1142350"/>
            <a:ext cx="2010600" cy="12324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Probability of a granade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P(granade|x)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7"/>
          <p:cNvSpPr/>
          <p:nvPr/>
        </p:nvSpPr>
        <p:spPr>
          <a:xfrm>
            <a:off x="2760475" y="1757148"/>
            <a:ext cx="3525600" cy="9060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e.g. logistic regression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53" name="Google Shape;253;p57"/>
          <p:cNvSpPr/>
          <p:nvPr/>
        </p:nvSpPr>
        <p:spPr>
          <a:xfrm>
            <a:off x="2809200" y="4167525"/>
            <a:ext cx="3525600" cy="836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Training: tune parameters </a:t>
            </a:r>
            <a:r>
              <a:rPr lang="cs" sz="2200">
                <a:solidFill>
                  <a:srgbClr val="FF0000"/>
                </a:solidFill>
              </a:rPr>
              <a:t>θ = {w, b}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54" name="Google Shape;254;p57"/>
          <p:cNvCxnSpPr>
            <a:stCxn id="253" idx="0"/>
          </p:cNvCxnSpPr>
          <p:nvPr/>
        </p:nvCxnSpPr>
        <p:spPr>
          <a:xfrm rot="10800000">
            <a:off x="3625800" y="3378225"/>
            <a:ext cx="946200" cy="7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57"/>
          <p:cNvCxnSpPr>
            <a:stCxn id="253" idx="0"/>
          </p:cNvCxnSpPr>
          <p:nvPr/>
        </p:nvCxnSpPr>
        <p:spPr>
          <a:xfrm flipH="1" rot="10800000">
            <a:off x="4572000" y="3389025"/>
            <a:ext cx="648600" cy="7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57"/>
          <p:cNvCxnSpPr>
            <a:stCxn id="253" idx="0"/>
          </p:cNvCxnSpPr>
          <p:nvPr/>
        </p:nvCxnSpPr>
        <p:spPr>
          <a:xfrm flipH="1" rot="10800000">
            <a:off x="4572000" y="3399525"/>
            <a:ext cx="13065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Training</a:t>
            </a:r>
            <a:endParaRPr/>
          </a:p>
        </p:txBody>
      </p:sp>
      <p:pic>
        <p:nvPicPr>
          <p:cNvPr id="262" name="Google Shape;2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2483721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534" y="2483718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109" y="2483718"/>
            <a:ext cx="462121" cy="46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8"/>
          <p:cNvSpPr/>
          <p:nvPr/>
        </p:nvSpPr>
        <p:spPr>
          <a:xfrm>
            <a:off x="1978825" y="2174663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8"/>
          <p:cNvCxnSpPr/>
          <p:nvPr/>
        </p:nvCxnSpPr>
        <p:spPr>
          <a:xfrm>
            <a:off x="1319156" y="2757944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7" name="Google Shape;267;p58"/>
          <p:cNvCxnSpPr/>
          <p:nvPr/>
        </p:nvCxnSpPr>
        <p:spPr>
          <a:xfrm>
            <a:off x="5602819" y="2714781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p58"/>
          <p:cNvSpPr/>
          <p:nvPr/>
        </p:nvSpPr>
        <p:spPr>
          <a:xfrm>
            <a:off x="278625" y="1872900"/>
            <a:ext cx="1397400" cy="41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Input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8"/>
          <p:cNvSpPr/>
          <p:nvPr/>
        </p:nvSpPr>
        <p:spPr>
          <a:xfrm>
            <a:off x="3071425" y="1671656"/>
            <a:ext cx="1397400" cy="41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Model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8"/>
          <p:cNvSpPr/>
          <p:nvPr/>
        </p:nvSpPr>
        <p:spPr>
          <a:xfrm>
            <a:off x="7383925" y="1520904"/>
            <a:ext cx="1397400" cy="804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Ground truth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8"/>
          <p:cNvSpPr/>
          <p:nvPr/>
        </p:nvSpPr>
        <p:spPr>
          <a:xfrm>
            <a:off x="6577050" y="3292744"/>
            <a:ext cx="1397400" cy="3696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Loss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58"/>
          <p:cNvCxnSpPr>
            <a:endCxn id="271" idx="0"/>
          </p:cNvCxnSpPr>
          <p:nvPr/>
        </p:nvCxnSpPr>
        <p:spPr>
          <a:xfrm>
            <a:off x="6638850" y="2803744"/>
            <a:ext cx="636900" cy="4890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" name="Google Shape;273;p58"/>
          <p:cNvCxnSpPr>
            <a:endCxn id="271" idx="0"/>
          </p:cNvCxnSpPr>
          <p:nvPr/>
        </p:nvCxnSpPr>
        <p:spPr>
          <a:xfrm flipH="1">
            <a:off x="7275750" y="2945644"/>
            <a:ext cx="537900" cy="3471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4" name="Google Shape;274;p58"/>
          <p:cNvCxnSpPr>
            <a:stCxn id="271" idx="2"/>
            <a:endCxn id="275" idx="3"/>
          </p:cNvCxnSpPr>
          <p:nvPr/>
        </p:nvCxnSpPr>
        <p:spPr>
          <a:xfrm flipH="1">
            <a:off x="6577350" y="3662344"/>
            <a:ext cx="698400" cy="4743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5" name="Google Shape;275;p58"/>
          <p:cNvSpPr/>
          <p:nvPr/>
        </p:nvSpPr>
        <p:spPr>
          <a:xfrm>
            <a:off x="4724400" y="3749677"/>
            <a:ext cx="1852800" cy="7737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Parameter Gradients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8"/>
          <p:cNvSpPr/>
          <p:nvPr/>
        </p:nvSpPr>
        <p:spPr>
          <a:xfrm>
            <a:off x="2142025" y="3749678"/>
            <a:ext cx="1965300" cy="7737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Optimization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algorithm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58"/>
          <p:cNvCxnSpPr>
            <a:endCxn id="276" idx="3"/>
          </p:cNvCxnSpPr>
          <p:nvPr/>
        </p:nvCxnSpPr>
        <p:spPr>
          <a:xfrm rot="10800000">
            <a:off x="4107325" y="4136528"/>
            <a:ext cx="617100" cy="99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p58"/>
          <p:cNvCxnSpPr>
            <a:stCxn id="276" idx="0"/>
          </p:cNvCxnSpPr>
          <p:nvPr/>
        </p:nvCxnSpPr>
        <p:spPr>
          <a:xfrm flipH="1" rot="10800000">
            <a:off x="3124675" y="2804078"/>
            <a:ext cx="1933500" cy="9456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" name="Google Shape;279;p58"/>
          <p:cNvCxnSpPr>
            <a:stCxn id="276" idx="0"/>
          </p:cNvCxnSpPr>
          <p:nvPr/>
        </p:nvCxnSpPr>
        <p:spPr>
          <a:xfrm flipH="1" rot="10800000">
            <a:off x="3124675" y="2784878"/>
            <a:ext cx="1302300" cy="9648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V">
  <a:themeElements>
    <a:clrScheme name="PO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